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644" autoAdjust="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Documenti%20Utente\mortati\Progetto%20scuola\Progetto%20cultura%20statistica\Gioco%20dell'oca\File%20di%20supporto%20gioco%20dell'oc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>
                <a:latin typeface="Comic Sans MS" panose="030F0702030302020204" pitchFamily="66" charset="0"/>
              </a:rPr>
              <a:t>Colore preferito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4"/>
            <c:invertIfNegative val="0"/>
            <c:bubble3D val="0"/>
            <c:spPr>
              <a:solidFill>
                <a:srgbClr val="9900FF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Foglio16!$B$2:$B$6</c:f>
              <c:strCache>
                <c:ptCount val="5"/>
                <c:pt idx="0">
                  <c:v>Verde</c:v>
                </c:pt>
                <c:pt idx="1">
                  <c:v>Rosso</c:v>
                </c:pt>
                <c:pt idx="2">
                  <c:v>Giallo</c:v>
                </c:pt>
                <c:pt idx="3">
                  <c:v>Blu</c:v>
                </c:pt>
                <c:pt idx="4">
                  <c:v>Viola</c:v>
                </c:pt>
              </c:strCache>
            </c:strRef>
          </c:cat>
          <c:val>
            <c:numRef>
              <c:f>Foglio16!$C$2:$C$6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3</c:v>
                </c:pt>
                <c:pt idx="3">
                  <c:v>7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60576"/>
        <c:axId val="78362112"/>
      </c:barChart>
      <c:catAx>
        <c:axId val="78360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omic Sans MS" panose="030F0702030302020204" pitchFamily="66" charset="0"/>
              </a:defRPr>
            </a:pPr>
            <a:endParaRPr lang="en-US"/>
          </a:p>
        </c:txPr>
        <c:crossAx val="78362112"/>
        <c:crosses val="autoZero"/>
        <c:auto val="1"/>
        <c:lblAlgn val="ctr"/>
        <c:lblOffset val="100"/>
        <c:noMultiLvlLbl val="0"/>
      </c:catAx>
      <c:valAx>
        <c:axId val="78362112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omic Sans MS" panose="030F0702030302020204" pitchFamily="66" charset="0"/>
              </a:defRPr>
            </a:pPr>
            <a:endParaRPr lang="en-US"/>
          </a:p>
        </c:txPr>
        <c:crossAx val="783605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D4F21-24A6-44D1-B04F-0CBBC3F5E5CC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3DDF3-E85A-4419-9B92-E896B722E8E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5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1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10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11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12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13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14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2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3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4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5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6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7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8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1891D4C-3BD6-4C2A-975B-00BC6EA11029}" type="slidenum">
              <a:rPr lang="it-IT" altLang="it-IT">
                <a:solidFill>
                  <a:srgbClr val="000000"/>
                </a:solidFill>
                <a:latin typeface="Times New Roman" charset="0"/>
              </a:rPr>
              <a:pPr eaLnBrk="1" hangingPunct="1"/>
              <a:t>9</a:t>
            </a:fld>
            <a:endParaRPr lang="it-IT" altLang="it-IT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4522"/>
            <a:ext cx="5486400" cy="411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53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37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8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54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6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80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6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4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71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76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54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0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3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27/02/2015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9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6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5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1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49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2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10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18F47-EA9C-48A9-A40F-12B8EC86394B}" type="datetimeFigureOut">
              <a:rPr lang="en-GB" smtClean="0"/>
              <a:t>27/02/2015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0425-2EDA-42D3-A4BB-324A08FDE4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6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buFont typeface="Times New Roman" pitchFamily="-28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3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455178" y="1988840"/>
            <a:ext cx="829328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ctr" defTabSz="457200" eaLnBrk="1" hangingPunct="1"/>
            <a:r>
              <a:rPr lang="it-IT" altLang="it-IT" sz="38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Indici di </a:t>
            </a:r>
            <a:r>
              <a:rPr lang="it-IT" altLang="it-IT" sz="38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posizione</a:t>
            </a:r>
            <a:endParaRPr lang="it-IT" altLang="it-IT" sz="38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553356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Francesco Michele Mortati - Istat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186956"/>
            <a:ext cx="4898650" cy="189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87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753553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Si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definisce la 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mediana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(o valore mediano) come il valore/modalità (o l'insieme di valori/modalità) assunto dalle unità statistiche che si trovano nel mezzo della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distribuzione. Si può calcolare per caratteri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quantitativi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o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qualitativi ordinali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.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284984"/>
            <a:ext cx="3528392" cy="25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093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83671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Esempio: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33855"/>
              </p:ext>
            </p:extLst>
          </p:nvPr>
        </p:nvGraphicFramePr>
        <p:xfrm>
          <a:off x="1403648" y="1916832"/>
          <a:ext cx="6096000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Bookman Old Style" panose="02050604050505020204" pitchFamily="18" charset="0"/>
                        </a:rPr>
                        <a:t>Nomi</a:t>
                      </a:r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atin typeface="Bookman Old Style" panose="02050604050505020204" pitchFamily="18" charset="0"/>
                        </a:rPr>
                        <a:t>Altezza</a:t>
                      </a:r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Mediana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Media aritmetica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500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753553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 aritmetica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viene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calcolata sommando tutti i valori a disposizione e dividendo il risultato per il numero complessivo dei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dati. Si può calcolare solamente per caratteri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quantitativi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.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29" y="3356992"/>
            <a:ext cx="2760307" cy="16561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006615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77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753553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Generalmente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moda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,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mediana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e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 aritmetica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presentano valori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diversi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tra loro e ci sono casi in cui è meglio calcolare la mediana che la media aritmetica o viceversa.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692545"/>
            <a:ext cx="3959448" cy="300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42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47667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Vediamo meglio con un esempio. Sono riportati nella tabella seguente i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redditi annuali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di 7 persone: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69538"/>
              </p:ext>
            </p:extLst>
          </p:nvPr>
        </p:nvGraphicFramePr>
        <p:xfrm>
          <a:off x="1524000" y="1677001"/>
          <a:ext cx="6096000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Persone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Reddito annuale (€)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30.000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B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31.000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C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32.000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D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33.000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E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34.000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F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35.000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G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Bookman Old Style" panose="02050604050505020204" pitchFamily="18" charset="0"/>
                        </a:rPr>
                        <a:t>150.000</a:t>
                      </a:r>
                      <a:endParaRPr lang="en-GB" sz="17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Mediana</a:t>
                      </a:r>
                      <a:endParaRPr lang="en-GB" sz="17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33.000</a:t>
                      </a:r>
                      <a:endParaRPr lang="en-GB" sz="17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Media aritmetica</a:t>
                      </a:r>
                      <a:endParaRPr lang="en-GB" sz="17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49.286</a:t>
                      </a:r>
                      <a:endParaRPr lang="en-GB" sz="17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827584" y="537321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Secondo voi in questo caso è più significativa la 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mediana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o la 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 aritmetica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?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371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27978" y="3429000"/>
            <a:ext cx="78880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DOMANDA: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Che differenza c’è tra i caratteri </a:t>
            </a:r>
            <a:r>
              <a:rPr lang="it-IT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qualitativi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e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quelli </a:t>
            </a:r>
            <a:r>
              <a:rPr lang="it-IT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quantitativi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?</a:t>
            </a:r>
          </a:p>
          <a:p>
            <a:endParaRPr lang="it-IT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a)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i primi sono di maggiore qualità rispetto ai secondi;</a:t>
            </a:r>
          </a:p>
          <a:p>
            <a:endParaRPr lang="it-IT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b)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i primi indicano il livello di qualità di una indagine ed i secondi il numero dei casi rilevati;</a:t>
            </a:r>
          </a:p>
          <a:p>
            <a:endParaRPr lang="it-IT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c)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i primi sono esprimibili con attributi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i secondi con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numeri.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88" y="1124744"/>
            <a:ext cx="201530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17" y="1436207"/>
            <a:ext cx="875275" cy="135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077" y="1560071"/>
            <a:ext cx="717756" cy="123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338" y="1553640"/>
            <a:ext cx="724388" cy="123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827584" y="47667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Terminiamo con un piccolo quiz…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89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03264" y="404664"/>
            <a:ext cx="7643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Abbiamo chiesto a 30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studenti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di indicare il loro colore preferito. Ecco i risultati riportati nel seguente istogramma: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059832" y="4560759"/>
            <a:ext cx="57606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DOMANDE: 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Qual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è la moda per il colore indicato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dagli studenti?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In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questo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caso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è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possibile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calcolare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la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mediana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? E la media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aritmetica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?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494777"/>
              </p:ext>
            </p:extLst>
          </p:nvPr>
        </p:nvGraphicFramePr>
        <p:xfrm>
          <a:off x="2627784" y="1196752"/>
          <a:ext cx="57189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6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93137" y="620688"/>
            <a:ext cx="7643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Giulia va al mercato e osserva i prezzi della frutta di un banco. Eccoli riportati in una tabella:</a:t>
            </a:r>
            <a:endParaRPr lang="it-IT" sz="20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20072" y="2843210"/>
            <a:ext cx="35297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DOMANDA:</a:t>
            </a:r>
          </a:p>
          <a:p>
            <a:endParaRPr lang="it-IT" sz="20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Qual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è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il prezzo medio (in euro) della frutta quel giorno?</a:t>
            </a:r>
          </a:p>
          <a:p>
            <a:endParaRPr lang="it-IT" sz="12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lphaLcParenR"/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1,90</a:t>
            </a:r>
          </a:p>
          <a:p>
            <a:pPr marL="342900" indent="-342900">
              <a:buAutoNum type="alphaLcParenR"/>
            </a:pPr>
            <a:endParaRPr lang="it-IT" sz="12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lphaLcParenR"/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3,12</a:t>
            </a:r>
          </a:p>
          <a:p>
            <a:pPr marL="342900" indent="-342900">
              <a:buAutoNum type="alphaLcParenR"/>
            </a:pPr>
            <a:endParaRPr lang="it-IT" sz="12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AutoNum type="alphaLcParenR"/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4,90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4824"/>
              </p:ext>
            </p:extLst>
          </p:nvPr>
        </p:nvGraphicFramePr>
        <p:xfrm>
          <a:off x="817959" y="1700808"/>
          <a:ext cx="4105828" cy="1714500"/>
        </p:xfrm>
        <a:graphic>
          <a:graphicData uri="http://schemas.openxmlformats.org/drawingml/2006/table">
            <a:tbl>
              <a:tblPr firstRow="1" firstCol="1" bandRow="1"/>
              <a:tblGrid>
                <a:gridCol w="1585548"/>
                <a:gridCol w="2520280"/>
              </a:tblGrid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Frutta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Prezzi</a:t>
                      </a:r>
                      <a:r>
                        <a:rPr lang="en-US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al </a:t>
                      </a:r>
                      <a:r>
                        <a:rPr lang="en-US" sz="20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chilo</a:t>
                      </a:r>
                      <a:r>
                        <a:rPr lang="en-US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(€)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Fragole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3,00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Ciliegie</a:t>
                      </a:r>
                      <a:r>
                        <a:rPr lang="en-US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5,00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Albicocche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2,50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Pesche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2,00</a:t>
                      </a:r>
                      <a:endParaRPr lang="en-US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173" y="3898183"/>
            <a:ext cx="1584142" cy="106015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075" y="4958340"/>
            <a:ext cx="1094186" cy="108932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53" y="4998927"/>
            <a:ext cx="917643" cy="104873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8" y="3979787"/>
            <a:ext cx="1347871" cy="89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979711" y="1196752"/>
            <a:ext cx="52172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Grazie dell’attenzione!!!</a:t>
            </a:r>
            <a:endParaRPr lang="en-GB" sz="4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138" y="3068960"/>
            <a:ext cx="3600400" cy="26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8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04500" y="541193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Una premessa…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933056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In statistica i caratteri si distinguono in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qualitativi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, ovvero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caratteri che esprimono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qualità 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le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cui modalità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sono dei valori </a:t>
            </a:r>
            <a:r>
              <a:rPr lang="it-IT" sz="2400" b="1" i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non numerici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(ad esempio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il genere o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il colore dei capelli)…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15826"/>
            <a:ext cx="2486025" cy="18383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96752"/>
            <a:ext cx="295905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99592" y="69269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…o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quantitativi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, ovvero caratteri che esprimono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quantità e le cui modalità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sono dei valori </a:t>
            </a:r>
            <a:r>
              <a:rPr lang="it-IT" sz="2400" b="1" i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numerici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(ad esempio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l'altezza o il numero di figli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).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2896380"/>
            <a:ext cx="2764867" cy="276486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80" y="2896380"/>
            <a:ext cx="3276364" cy="217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92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99592" y="2348880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 carattere 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qualitativo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è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poi: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ordinale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se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le modalità posseggono naturalmente un ordine, ovvero possono essere disposte lungo una scala (ad esempio gli attributi "pessimo", "cattivo", "mediocre", "buono" e "ottimo" oppure i giorni della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settimana);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nominale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se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le modalità non posseggono alcun ordine naturale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(ad esempio la regione di residenza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o il colore degli occhi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).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56" y="631598"/>
            <a:ext cx="3381375" cy="13525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519" y="76470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99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476672"/>
            <a:ext cx="8388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 carattere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quantitativo si dice poi: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discreto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se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assume una quantità finita o numerabile di valori, ovvero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se i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suoi possibili valori possono essere elencati, cioè possono essere indicati con una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successione (ad esempio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il numero di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figli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o i viaggi annuali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continuo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se assume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una quantità non numerabile ma continua di valori,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ovvero se può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assumere tutti i valori intermedi di un intervallo (ad esempio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il peso 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il reddito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).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87" y="4365104"/>
            <a:ext cx="3168352" cy="169254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995" y="3933056"/>
            <a:ext cx="3013005" cy="212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795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476672"/>
            <a:ext cx="8388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Ma veniamo ora a parlare del nostro argomento, gli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indici di posizione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.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Essi consentono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di sintetizzare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 insieme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di misure tramite un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unico valore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“rappresentativo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”. Gli indici di posizione riassumono e descrivono i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dati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e dipendono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dalla scala di misura dei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dati in oggetto.</a:t>
            </a:r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1" y="3140968"/>
            <a:ext cx="3600400" cy="268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50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753553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I principali indici di posizione sono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:</a:t>
            </a:r>
          </a:p>
          <a:p>
            <a:endParaRPr lang="it-IT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la </a:t>
            </a:r>
            <a:r>
              <a:rPr lang="en-GB" sz="2400" b="1" dirty="0" err="1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moda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la </a:t>
            </a:r>
            <a:r>
              <a:rPr lang="en-GB" sz="2400" b="1" dirty="0" err="1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mediana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la </a:t>
            </a:r>
            <a:r>
              <a:rPr lang="en-GB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media </a:t>
            </a:r>
            <a:r>
              <a:rPr lang="en-GB" sz="2400" b="1" dirty="0" err="1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aritmetica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.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32782"/>
            <a:ext cx="3227456" cy="237626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160674"/>
            <a:ext cx="2932260" cy="1944216"/>
          </a:xfrm>
          <a:prstGeom prst="rect">
            <a:avLst/>
          </a:prstGeom>
        </p:spPr>
      </p:pic>
      <p:pic>
        <p:nvPicPr>
          <p:cNvPr id="1027" name="Picture 3" descr="C:\Users\mortati\AppData\Local\Microsoft\Windows\Temporary Internet Files\Content.IE5\H4LK3P7X\media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53136"/>
            <a:ext cx="467323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390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753553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La 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moda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di una distribuzione è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la modalità (o la classe di modalità) caratterizzata dalla massima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frequenza. Ovvero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è il valore che compare più frequentemente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. Si può calcolare per </a:t>
            </a:r>
            <a:r>
              <a:rPr lang="it-IT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qualsiasi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tipo di variabile (qualitativa e quantitativa).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2050" name="Picture 2" descr="C:\Users\mortati\AppData\Local\Microsoft\Windows\Temporary Internet Files\Content.IE5\V2K5I0H1\statistich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3227582" cy="249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626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753553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Una distribuzione è 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unimodale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se ammette un solo valore modale, è 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bimodale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 se ne ammette due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(ovvero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se esistono due valori che compaiono entrambi con la frequenza massima nella data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distribuzione), </a:t>
            </a:r>
            <a:r>
              <a:rPr lang="it-IT" sz="2400" b="1" dirty="0" err="1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trimodale</a:t>
            </a:r>
            <a:r>
              <a:rPr lang="it-IT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ＭＳ Ｐゴシック" charset="-128"/>
              </a:rPr>
              <a:t>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se ne ha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ＭＳ Ｐゴシック" charset="-128"/>
              </a:rPr>
              <a:t>tre ecc.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ＭＳ Ｐゴシック" charset="-128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40968"/>
            <a:ext cx="460851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78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728</Words>
  <Application>Microsoft Office PowerPoint</Application>
  <PresentationFormat>Presentazione su schermo (4:3)</PresentationFormat>
  <Paragraphs>97</Paragraphs>
  <Slides>18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0" baseType="lpstr">
      <vt:lpstr>Tema di Office</vt:lpstr>
      <vt:lpstr>1_copertina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Michele Mortati</dc:creator>
  <cp:lastModifiedBy>Francesco Michele Mortati</cp:lastModifiedBy>
  <cp:revision>27</cp:revision>
  <dcterms:created xsi:type="dcterms:W3CDTF">2015-02-24T15:59:30Z</dcterms:created>
  <dcterms:modified xsi:type="dcterms:W3CDTF">2015-02-27T15:30:57Z</dcterms:modified>
</cp:coreProperties>
</file>