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 Type="http://schemas.openxmlformats.org/officeDocument/2006/relationships/presProps" Target="presProps.xml"/><Relationship Id="rId12" Type="http://schemas.openxmlformats.org/officeDocument/2006/relationships/slide" Target="slides/slide7.xml"/><Relationship Id="rId13" Type="http://schemas.openxmlformats.org/officeDocument/2006/relationships/slide" Target="slides/slide8.xml"/><Relationship Id="rId1" Type="http://schemas.openxmlformats.org/officeDocument/2006/relationships/theme" Target="theme/theme3.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3" name="Shape 1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4" name="Shape 1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0" name="Shape 1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4" name="Shape 1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1" name="Shape 1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txBox="1"/>
          <p:nvPr>
            <p:ph type="ctrTitle"/>
          </p:nvPr>
        </p:nvSpPr>
        <p:spPr>
          <a:xfrm>
            <a:off x="1997075" y="1461141"/>
            <a:ext cx="6400799" cy="1470000"/>
          </a:xfrm>
          <a:prstGeom prst="rect">
            <a:avLst/>
          </a:prstGeom>
        </p:spPr>
        <p:txBody>
          <a:bodyPr anchorCtr="0" anchor="b" bIns="91425" lIns="91425" rIns="91425" tIns="91425"/>
          <a:lstStyle>
            <a:lvl1pPr>
              <a:spcBef>
                <a:spcPts val="0"/>
              </a:spcBef>
              <a:buSzPct val="100000"/>
              <a:defRPr b="1" sz="4800"/>
            </a:lvl1pPr>
            <a:lvl2pPr>
              <a:spcBef>
                <a:spcPts val="0"/>
              </a:spcBef>
              <a:buSzPct val="100000"/>
              <a:defRPr b="1" sz="4800"/>
            </a:lvl2pPr>
            <a:lvl3pPr>
              <a:spcBef>
                <a:spcPts val="0"/>
              </a:spcBef>
              <a:buSzPct val="100000"/>
              <a:defRPr b="1" sz="4800"/>
            </a:lvl3pPr>
            <a:lvl4pPr>
              <a:spcBef>
                <a:spcPts val="0"/>
              </a:spcBef>
              <a:buSzPct val="100000"/>
              <a:defRPr b="1" sz="4800"/>
            </a:lvl4pPr>
            <a:lvl5pPr>
              <a:spcBef>
                <a:spcPts val="0"/>
              </a:spcBef>
              <a:buSzPct val="100000"/>
              <a:defRPr b="1" sz="4800"/>
            </a:lvl5pPr>
            <a:lvl6pPr>
              <a:spcBef>
                <a:spcPts val="0"/>
              </a:spcBef>
              <a:buSzPct val="100000"/>
              <a:defRPr b="1" sz="4800"/>
            </a:lvl6pPr>
            <a:lvl7pPr>
              <a:spcBef>
                <a:spcPts val="0"/>
              </a:spcBef>
              <a:buSzPct val="100000"/>
              <a:defRPr b="1" sz="4800"/>
            </a:lvl7pPr>
            <a:lvl8pPr>
              <a:spcBef>
                <a:spcPts val="0"/>
              </a:spcBef>
              <a:buSzPct val="100000"/>
              <a:defRPr b="1" sz="4800"/>
            </a:lvl8pPr>
            <a:lvl9pPr>
              <a:spcBef>
                <a:spcPts val="0"/>
              </a:spcBef>
              <a:buSzPct val="100000"/>
              <a:defRPr b="1" sz="4800"/>
            </a:lvl9pPr>
          </a:lstStyle>
          <a:p/>
        </p:txBody>
      </p:sp>
      <p:sp>
        <p:nvSpPr>
          <p:cNvPr id="15" name="Shape 15"/>
          <p:cNvSpPr txBox="1"/>
          <p:nvPr>
            <p:ph idx="1" type="subTitle"/>
          </p:nvPr>
        </p:nvSpPr>
        <p:spPr>
          <a:xfrm>
            <a:off x="1997075" y="3002402"/>
            <a:ext cx="6400799" cy="1162499"/>
          </a:xfrm>
          <a:prstGeom prst="rect">
            <a:avLst/>
          </a:prstGeom>
        </p:spPr>
        <p:txBody>
          <a:bodyPr anchorCtr="0" anchor="t" bIns="91425" lIns="91425" rIns="91425" tIns="91425"/>
          <a:lstStyle>
            <a:lvl1pPr>
              <a:spcBef>
                <a:spcPts val="0"/>
              </a:spcBef>
              <a:buClr>
                <a:srgbClr val="FFFFFF"/>
              </a:buClr>
              <a:buNone/>
              <a:defRPr>
                <a:solidFill>
                  <a:srgbClr val="FFFFFF"/>
                </a:solidFill>
              </a:defRPr>
            </a:lvl1pPr>
            <a:lvl2pPr>
              <a:spcBef>
                <a:spcPts val="0"/>
              </a:spcBef>
              <a:buClr>
                <a:srgbClr val="FFFFFF"/>
              </a:buClr>
              <a:buSzPct val="100000"/>
              <a:buNone/>
              <a:defRPr sz="3200">
                <a:solidFill>
                  <a:srgbClr val="FFFFFF"/>
                </a:solidFill>
              </a:defRPr>
            </a:lvl2pPr>
            <a:lvl3pPr>
              <a:spcBef>
                <a:spcPts val="0"/>
              </a:spcBef>
              <a:buClr>
                <a:srgbClr val="FFFFFF"/>
              </a:buClr>
              <a:buSzPct val="100000"/>
              <a:buNone/>
              <a:defRPr sz="3200">
                <a:solidFill>
                  <a:srgbClr val="FFFFFF"/>
                </a:solidFill>
              </a:defRPr>
            </a:lvl3pPr>
            <a:lvl4pPr>
              <a:spcBef>
                <a:spcPts val="0"/>
              </a:spcBef>
              <a:buClr>
                <a:srgbClr val="FFFFFF"/>
              </a:buClr>
              <a:buSzPct val="100000"/>
              <a:buNone/>
              <a:defRPr sz="3200">
                <a:solidFill>
                  <a:srgbClr val="FFFFFF"/>
                </a:solidFill>
              </a:defRPr>
            </a:lvl4pPr>
            <a:lvl5pPr>
              <a:spcBef>
                <a:spcPts val="0"/>
              </a:spcBef>
              <a:buClr>
                <a:srgbClr val="FFFFFF"/>
              </a:buClr>
              <a:buSzPct val="100000"/>
              <a:buNone/>
              <a:defRPr sz="3200">
                <a:solidFill>
                  <a:srgbClr val="FFFFFF"/>
                </a:solidFill>
              </a:defRPr>
            </a:lvl5pPr>
            <a:lvl6pPr>
              <a:spcBef>
                <a:spcPts val="0"/>
              </a:spcBef>
              <a:buClr>
                <a:srgbClr val="FFFFFF"/>
              </a:buClr>
              <a:buSzPct val="100000"/>
              <a:buNone/>
              <a:defRPr sz="3200">
                <a:solidFill>
                  <a:srgbClr val="FFFFFF"/>
                </a:solidFill>
              </a:defRPr>
            </a:lvl6pPr>
            <a:lvl7pPr>
              <a:spcBef>
                <a:spcPts val="0"/>
              </a:spcBef>
              <a:buClr>
                <a:srgbClr val="FFFFFF"/>
              </a:buClr>
              <a:buSzPct val="100000"/>
              <a:buNone/>
              <a:defRPr sz="3200">
                <a:solidFill>
                  <a:srgbClr val="FFFFFF"/>
                </a:solidFill>
              </a:defRPr>
            </a:lvl7pPr>
            <a:lvl8pPr>
              <a:spcBef>
                <a:spcPts val="0"/>
              </a:spcBef>
              <a:buClr>
                <a:srgbClr val="FFFFFF"/>
              </a:buClr>
              <a:buSzPct val="100000"/>
              <a:buNone/>
              <a:defRPr sz="3200">
                <a:solidFill>
                  <a:srgbClr val="FFFFFF"/>
                </a:solidFill>
              </a:defRPr>
            </a:lvl8pPr>
            <a:lvl9pPr>
              <a:spcBef>
                <a:spcPts val="0"/>
              </a:spcBef>
              <a:buClr>
                <a:srgbClr val="FFFFFF"/>
              </a:buClr>
              <a:buSzPct val="100000"/>
              <a:buNone/>
              <a:defRPr sz="3200">
                <a:solidFill>
                  <a:srgbClr val="FFFFFF"/>
                </a:solidFill>
              </a:defRPr>
            </a:lvl9pPr>
          </a:lstStyle>
          <a:p/>
        </p:txBody>
      </p:sp>
      <p:sp>
        <p:nvSpPr>
          <p:cNvPr id="16" name="Shape 16"/>
          <p:cNvSpPr/>
          <p:nvPr/>
        </p:nvSpPr>
        <p:spPr>
          <a:xfrm>
            <a:off x="0" y="0"/>
            <a:ext cx="3135299" cy="68580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7" name="Shape 17"/>
          <p:cNvSpPr/>
          <p:nvPr/>
        </p:nvSpPr>
        <p:spPr>
          <a:xfrm>
            <a:off x="3175" y="0"/>
            <a:ext cx="635000" cy="812800"/>
          </a:xfrm>
          <a:custGeom>
            <a:pathLst>
              <a:path extrusionOk="0" h="512" w="400">
                <a:moveTo>
                  <a:pt x="400" y="512"/>
                </a:moveTo>
                <a:lnTo>
                  <a:pt x="2" y="0"/>
                </a:lnTo>
                <a:lnTo>
                  <a:pt x="0" y="0"/>
                </a:lnTo>
                <a:lnTo>
                  <a:pt x="0" y="512"/>
                </a:lnTo>
                <a:lnTo>
                  <a:pt x="400"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18" name="Shape 18"/>
          <p:cNvSpPr/>
          <p:nvPr/>
        </p:nvSpPr>
        <p:spPr>
          <a:xfrm>
            <a:off x="3175" y="2555875"/>
            <a:ext cx="635000" cy="815975"/>
          </a:xfrm>
          <a:custGeom>
            <a:pathLst>
              <a:path extrusionOk="0" h="514" w="400">
                <a:moveTo>
                  <a:pt x="400" y="0"/>
                </a:moveTo>
                <a:lnTo>
                  <a:pt x="0" y="0"/>
                </a:lnTo>
                <a:lnTo>
                  <a:pt x="0" y="514"/>
                </a:lnTo>
                <a:lnTo>
                  <a:pt x="2" y="514"/>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19" name="Shape 19"/>
          <p:cNvSpPr/>
          <p:nvPr/>
        </p:nvSpPr>
        <p:spPr>
          <a:xfrm>
            <a:off x="3175" y="1743075"/>
            <a:ext cx="635000" cy="812800"/>
          </a:xfrm>
          <a:custGeom>
            <a:pathLst>
              <a:path extrusionOk="0" h="512" w="40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20" name="Shape 20"/>
          <p:cNvSpPr/>
          <p:nvPr/>
        </p:nvSpPr>
        <p:spPr>
          <a:xfrm>
            <a:off x="152400" y="1743075"/>
            <a:ext cx="1317625" cy="8128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21" name="Shape 21"/>
          <p:cNvSpPr/>
          <p:nvPr/>
        </p:nvSpPr>
        <p:spPr>
          <a:xfrm>
            <a:off x="152400" y="4302125"/>
            <a:ext cx="1317625" cy="812800"/>
          </a:xfrm>
          <a:custGeom>
            <a:pathLst>
              <a:path extrusionOk="0" h="512" w="830">
                <a:moveTo>
                  <a:pt x="830" y="0"/>
                </a:moveTo>
                <a:lnTo>
                  <a:pt x="398" y="0"/>
                </a:lnTo>
                <a:lnTo>
                  <a:pt x="0" y="512"/>
                </a:lnTo>
                <a:lnTo>
                  <a:pt x="432" y="512"/>
                </a:lnTo>
                <a:lnTo>
                  <a:pt x="83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22" name="Shape 22"/>
          <p:cNvSpPr/>
          <p:nvPr/>
        </p:nvSpPr>
        <p:spPr>
          <a:xfrm>
            <a:off x="152400" y="3486150"/>
            <a:ext cx="1317625" cy="815975"/>
          </a:xfrm>
          <a:custGeom>
            <a:pathLst>
              <a:path extrusionOk="0" h="514" w="830">
                <a:moveTo>
                  <a:pt x="432" y="0"/>
                </a:moveTo>
                <a:lnTo>
                  <a:pt x="0" y="0"/>
                </a:lnTo>
                <a:lnTo>
                  <a:pt x="398" y="514"/>
                </a:lnTo>
                <a:lnTo>
                  <a:pt x="830" y="514"/>
                </a:lnTo>
                <a:lnTo>
                  <a:pt x="432"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23" name="Shape 23"/>
          <p:cNvSpPr/>
          <p:nvPr/>
        </p:nvSpPr>
        <p:spPr>
          <a:xfrm>
            <a:off x="984250" y="3486150"/>
            <a:ext cx="1322387" cy="815975"/>
          </a:xfrm>
          <a:custGeom>
            <a:pathLst>
              <a:path extrusionOk="0" h="514" w="833">
                <a:moveTo>
                  <a:pt x="399" y="514"/>
                </a:moveTo>
                <a:lnTo>
                  <a:pt x="833" y="514"/>
                </a:lnTo>
                <a:lnTo>
                  <a:pt x="435" y="0"/>
                </a:lnTo>
                <a:lnTo>
                  <a:pt x="0" y="0"/>
                </a:lnTo>
                <a:lnTo>
                  <a:pt x="399" y="514"/>
                </a:lnTo>
                <a:close/>
              </a:path>
            </a:pathLst>
          </a:custGeom>
          <a:gradFill>
            <a:gsLst>
              <a:gs pos="0">
                <a:srgbClr val="FFD700"/>
              </a:gs>
              <a:gs pos="54000">
                <a:srgbClr val="FFD700"/>
              </a:gs>
              <a:gs pos="98000">
                <a:srgbClr val="FFF7A9"/>
              </a:gs>
              <a:gs pos="100000">
                <a:srgbClr val="FFF100"/>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24" name="Shape 24"/>
          <p:cNvSpPr/>
          <p:nvPr/>
        </p:nvSpPr>
        <p:spPr>
          <a:xfrm>
            <a:off x="3175" y="3486150"/>
            <a:ext cx="635000" cy="815975"/>
          </a:xfrm>
          <a:custGeom>
            <a:pathLst>
              <a:path extrusionOk="0" h="514" w="40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25" name="Shape 25"/>
          <p:cNvSpPr/>
          <p:nvPr/>
        </p:nvSpPr>
        <p:spPr>
          <a:xfrm>
            <a:off x="984250" y="6045200"/>
            <a:ext cx="1322387" cy="812800"/>
          </a:xfrm>
          <a:custGeom>
            <a:pathLst>
              <a:path extrusionOk="0" h="512" w="833">
                <a:moveTo>
                  <a:pt x="399" y="0"/>
                </a:moveTo>
                <a:lnTo>
                  <a:pt x="0" y="512"/>
                </a:lnTo>
                <a:lnTo>
                  <a:pt x="435" y="512"/>
                </a:lnTo>
                <a:lnTo>
                  <a:pt x="833" y="0"/>
                </a:lnTo>
                <a:lnTo>
                  <a:pt x="399"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26" name="Shape 26"/>
          <p:cNvSpPr/>
          <p:nvPr/>
        </p:nvSpPr>
        <p:spPr>
          <a:xfrm>
            <a:off x="984250" y="5232400"/>
            <a:ext cx="1322387" cy="812800"/>
          </a:xfrm>
          <a:custGeom>
            <a:pathLst>
              <a:path extrusionOk="0" h="512" w="833">
                <a:moveTo>
                  <a:pt x="435" y="0"/>
                </a:moveTo>
                <a:lnTo>
                  <a:pt x="0" y="0"/>
                </a:lnTo>
                <a:lnTo>
                  <a:pt x="399" y="512"/>
                </a:lnTo>
                <a:lnTo>
                  <a:pt x="833" y="512"/>
                </a:lnTo>
                <a:lnTo>
                  <a:pt x="435"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27" name="Shape 27"/>
          <p:cNvSpPr/>
          <p:nvPr/>
        </p:nvSpPr>
        <p:spPr>
          <a:xfrm>
            <a:off x="1820863" y="5232400"/>
            <a:ext cx="1317625" cy="812800"/>
          </a:xfrm>
          <a:custGeom>
            <a:pathLst>
              <a:path extrusionOk="0" h="512" w="830">
                <a:moveTo>
                  <a:pt x="434" y="0"/>
                </a:moveTo>
                <a:lnTo>
                  <a:pt x="0" y="0"/>
                </a:lnTo>
                <a:lnTo>
                  <a:pt x="398" y="512"/>
                </a:lnTo>
                <a:lnTo>
                  <a:pt x="830" y="512"/>
                </a:lnTo>
                <a:lnTo>
                  <a:pt x="434"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28" name="Shape 28"/>
          <p:cNvSpPr/>
          <p:nvPr/>
        </p:nvSpPr>
        <p:spPr>
          <a:xfrm>
            <a:off x="3175" y="812800"/>
            <a:ext cx="635000" cy="8128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29" name="Shape 29"/>
          <p:cNvSpPr/>
          <p:nvPr/>
        </p:nvSpPr>
        <p:spPr>
          <a:xfrm>
            <a:off x="152400" y="2555875"/>
            <a:ext cx="1317625" cy="815975"/>
          </a:xfrm>
          <a:custGeom>
            <a:pathLst>
              <a:path extrusionOk="0" h="514" w="830">
                <a:moveTo>
                  <a:pt x="0" y="514"/>
                </a:moveTo>
                <a:lnTo>
                  <a:pt x="432" y="514"/>
                </a:lnTo>
                <a:lnTo>
                  <a:pt x="830" y="0"/>
                </a:lnTo>
                <a:lnTo>
                  <a:pt x="398" y="0"/>
                </a:lnTo>
                <a:lnTo>
                  <a:pt x="0" y="514"/>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0" name="Shape 30"/>
          <p:cNvSpPr/>
          <p:nvPr/>
        </p:nvSpPr>
        <p:spPr>
          <a:xfrm>
            <a:off x="984250" y="4302125"/>
            <a:ext cx="1322387" cy="812800"/>
          </a:xfrm>
          <a:custGeom>
            <a:pathLst>
              <a:path extrusionOk="0" h="512" w="833">
                <a:moveTo>
                  <a:pt x="0" y="512"/>
                </a:moveTo>
                <a:lnTo>
                  <a:pt x="435" y="512"/>
                </a:lnTo>
                <a:lnTo>
                  <a:pt x="833" y="0"/>
                </a:lnTo>
                <a:lnTo>
                  <a:pt x="399" y="0"/>
                </a:lnTo>
                <a:lnTo>
                  <a:pt x="0" y="512"/>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1" name="Shape 31"/>
          <p:cNvSpPr/>
          <p:nvPr/>
        </p:nvSpPr>
        <p:spPr>
          <a:xfrm>
            <a:off x="3175" y="4302125"/>
            <a:ext cx="635000" cy="8128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2" name="Shape 32"/>
          <p:cNvSpPr/>
          <p:nvPr/>
        </p:nvSpPr>
        <p:spPr>
          <a:xfrm>
            <a:off x="1820863" y="6045200"/>
            <a:ext cx="1317625" cy="812800"/>
          </a:xfrm>
          <a:custGeom>
            <a:pathLst>
              <a:path extrusionOk="0" h="512" w="830">
                <a:moveTo>
                  <a:pt x="398" y="0"/>
                </a:moveTo>
                <a:lnTo>
                  <a:pt x="0" y="512"/>
                </a:lnTo>
                <a:lnTo>
                  <a:pt x="434"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3" name="Shape 33"/>
          <p:cNvSpPr/>
          <p:nvPr/>
        </p:nvSpPr>
        <p:spPr>
          <a:xfrm>
            <a:off x="152400" y="6045200"/>
            <a:ext cx="1317625" cy="812800"/>
          </a:xfrm>
          <a:custGeom>
            <a:pathLst>
              <a:path extrusionOk="0" h="512" w="83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4" name="Shape 34"/>
          <p:cNvSpPr/>
          <p:nvPr/>
        </p:nvSpPr>
        <p:spPr>
          <a:xfrm>
            <a:off x="3175" y="6045200"/>
            <a:ext cx="635000" cy="812800"/>
          </a:xfrm>
          <a:custGeom>
            <a:pathLst>
              <a:path extrusionOk="0" h="512" w="40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35" name="Shape 35"/>
          <p:cNvSpPr/>
          <p:nvPr/>
        </p:nvSpPr>
        <p:spPr>
          <a:xfrm>
            <a:off x="3175" y="5232400"/>
            <a:ext cx="635000" cy="812800"/>
          </a:xfrm>
          <a:custGeom>
            <a:pathLst>
              <a:path extrusionOk="0" h="512" w="40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36" name="Shape 36"/>
          <p:cNvSpPr/>
          <p:nvPr/>
        </p:nvSpPr>
        <p:spPr>
          <a:xfrm>
            <a:off x="152400" y="5232400"/>
            <a:ext cx="1317625" cy="8128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37" name="Shape 37"/>
          <p:cNvSpPr/>
          <p:nvPr/>
        </p:nvSpPr>
        <p:spPr>
          <a:xfrm>
            <a:off x="7415211" y="0"/>
            <a:ext cx="1555750" cy="816301"/>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anchorCtr="0" anchor="t" bIns="45700" lIns="91425" rIns="91425" tIns="45700">
            <a:noAutofit/>
          </a:bodyPr>
          <a:lstStyle/>
          <a:p>
            <a:pPr>
              <a:spcBef>
                <a:spcPts val="0"/>
              </a:spcBef>
              <a:buNone/>
            </a:pPr>
            <a:r>
              <a:t/>
            </a:r>
            <a:endParaRPr/>
          </a:p>
        </p:txBody>
      </p:sp>
      <p:sp>
        <p:nvSpPr>
          <p:cNvPr id="38" name="Shape 38"/>
          <p:cNvSpPr/>
          <p:nvPr/>
        </p:nvSpPr>
        <p:spPr>
          <a:xfrm>
            <a:off x="8397875" y="1746911"/>
            <a:ext cx="746125" cy="813611"/>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anchorCtr="0" anchor="t" bIns="45700" lIns="91425" rIns="91425" tIns="45700">
            <a:noAutofit/>
          </a:bodyPr>
          <a:lstStyle/>
          <a:p>
            <a:pPr>
              <a:spcBef>
                <a:spcPts val="0"/>
              </a:spcBef>
              <a:buNone/>
            </a:pPr>
            <a:r>
              <a:t/>
            </a:r>
            <a:endParaRPr/>
          </a:p>
        </p:txBody>
      </p:sp>
      <p:sp>
        <p:nvSpPr>
          <p:cNvPr id="39" name="Shape 39"/>
          <p:cNvSpPr/>
          <p:nvPr/>
        </p:nvSpPr>
        <p:spPr>
          <a:xfrm>
            <a:off x="8397875" y="2560524"/>
            <a:ext cx="746125" cy="813611"/>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40" name="Shape 40"/>
          <p:cNvSpPr/>
          <p:nvPr/>
        </p:nvSpPr>
        <p:spPr>
          <a:xfrm>
            <a:off x="8397875" y="2689"/>
            <a:ext cx="746125" cy="813611"/>
          </a:xfrm>
          <a:custGeom>
            <a:pathLst>
              <a:path extrusionOk="0" h="605" w="47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899999" scaled="0"/>
          </a:gradFill>
          <a:ln>
            <a:noFill/>
          </a:ln>
        </p:spPr>
        <p:txBody>
          <a:bodyPr anchorCtr="0" anchor="t" bIns="45700" lIns="91425" rIns="91425" tIns="45700">
            <a:noAutofit/>
          </a:bodyPr>
          <a:lstStyle/>
          <a:p>
            <a:pPr>
              <a:spcBef>
                <a:spcPts val="0"/>
              </a:spcBef>
              <a:buNone/>
            </a:pPr>
            <a:r>
              <a:t/>
            </a:r>
            <a:endParaRPr/>
          </a:p>
        </p:txBody>
      </p:sp>
      <p:sp>
        <p:nvSpPr>
          <p:cNvPr id="41" name="Shape 41"/>
          <p:cNvSpPr/>
          <p:nvPr/>
        </p:nvSpPr>
        <p:spPr>
          <a:xfrm>
            <a:off x="8397875" y="816300"/>
            <a:ext cx="746125" cy="809578"/>
          </a:xfrm>
          <a:custGeom>
            <a:pathLst>
              <a:path extrusionOk="0" h="602" w="47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42" name="Shape 42"/>
          <p:cNvSpPr/>
          <p:nvPr/>
        </p:nvSpPr>
        <p:spPr>
          <a:xfrm>
            <a:off x="7415211" y="816300"/>
            <a:ext cx="1555750" cy="813611"/>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43" name="Shape 43"/>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it-IT"/>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6879600" cy="1143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6" name="Shape 46"/>
          <p:cNvSpPr txBox="1"/>
          <p:nvPr>
            <p:ph idx="1" type="body"/>
          </p:nvPr>
        </p:nvSpPr>
        <p:spPr>
          <a:xfrm>
            <a:off x="457200" y="1600200"/>
            <a:ext cx="8229600" cy="48401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7" name="Shape 47"/>
          <p:cNvSpPr/>
          <p:nvPr/>
        </p:nvSpPr>
        <p:spPr>
          <a:xfrm>
            <a:off x="7415211" y="0"/>
            <a:ext cx="1555750" cy="816301"/>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anchorCtr="0" anchor="t" bIns="45700" lIns="91425" rIns="91425" tIns="45700">
            <a:noAutofit/>
          </a:bodyPr>
          <a:lstStyle/>
          <a:p>
            <a:pPr>
              <a:spcBef>
                <a:spcPts val="0"/>
              </a:spcBef>
              <a:buNone/>
            </a:pPr>
            <a:r>
              <a:t/>
            </a:r>
            <a:endParaRPr/>
          </a:p>
        </p:txBody>
      </p:sp>
      <p:sp>
        <p:nvSpPr>
          <p:cNvPr id="48" name="Shape 48"/>
          <p:cNvSpPr/>
          <p:nvPr/>
        </p:nvSpPr>
        <p:spPr>
          <a:xfrm>
            <a:off x="8397875" y="1746911"/>
            <a:ext cx="746125" cy="813611"/>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anchorCtr="0" anchor="t" bIns="45700" lIns="91425" rIns="91425" tIns="45700">
            <a:noAutofit/>
          </a:bodyPr>
          <a:lstStyle/>
          <a:p>
            <a:pPr>
              <a:spcBef>
                <a:spcPts val="0"/>
              </a:spcBef>
              <a:buNone/>
            </a:pPr>
            <a:r>
              <a:t/>
            </a:r>
            <a:endParaRPr/>
          </a:p>
        </p:txBody>
      </p:sp>
      <p:sp>
        <p:nvSpPr>
          <p:cNvPr id="49" name="Shape 49"/>
          <p:cNvSpPr/>
          <p:nvPr/>
        </p:nvSpPr>
        <p:spPr>
          <a:xfrm>
            <a:off x="8397875" y="2560524"/>
            <a:ext cx="746125" cy="813611"/>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50" name="Shape 50"/>
          <p:cNvSpPr/>
          <p:nvPr/>
        </p:nvSpPr>
        <p:spPr>
          <a:xfrm>
            <a:off x="7415211" y="816300"/>
            <a:ext cx="1555750" cy="813611"/>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51" name="Shape 51"/>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it-IT"/>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52" name="Shape 52"/>
        <p:cNvGrpSpPr/>
        <p:nvPr/>
      </p:nvGrpSpPr>
      <p:grpSpPr>
        <a:xfrm>
          <a:off x="0" y="0"/>
          <a:ext cx="0" cy="0"/>
          <a:chOff x="0" y="0"/>
          <a:chExt cx="0" cy="0"/>
        </a:xfrm>
      </p:grpSpPr>
      <p:sp>
        <p:nvSpPr>
          <p:cNvPr id="53" name="Shape 53"/>
          <p:cNvSpPr txBox="1"/>
          <p:nvPr>
            <p:ph type="title"/>
          </p:nvPr>
        </p:nvSpPr>
        <p:spPr>
          <a:xfrm>
            <a:off x="457200" y="274637"/>
            <a:ext cx="6879600" cy="1143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4" name="Shape 54"/>
          <p:cNvSpPr txBox="1"/>
          <p:nvPr>
            <p:ph idx="1" type="body"/>
          </p:nvPr>
        </p:nvSpPr>
        <p:spPr>
          <a:xfrm>
            <a:off x="457200" y="1600200"/>
            <a:ext cx="4038599" cy="4840199"/>
          </a:xfrm>
          <a:prstGeom prst="rect">
            <a:avLst/>
          </a:prstGeom>
        </p:spPr>
        <p:txBody>
          <a:bodyPr anchorCtr="0" anchor="t" bIns="91425" lIns="91425" rIns="91425" tIns="91425"/>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55" name="Shape 55"/>
          <p:cNvSpPr txBox="1"/>
          <p:nvPr>
            <p:ph idx="2" type="body"/>
          </p:nvPr>
        </p:nvSpPr>
        <p:spPr>
          <a:xfrm>
            <a:off x="4648200" y="1600200"/>
            <a:ext cx="4038599" cy="4840199"/>
          </a:xfrm>
          <a:prstGeom prst="rect">
            <a:avLst/>
          </a:prstGeom>
        </p:spPr>
        <p:txBody>
          <a:bodyPr anchorCtr="0" anchor="t" bIns="91425" lIns="91425" rIns="91425" tIns="91425"/>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56" name="Shape 56"/>
          <p:cNvSpPr/>
          <p:nvPr/>
        </p:nvSpPr>
        <p:spPr>
          <a:xfrm>
            <a:off x="7415211" y="0"/>
            <a:ext cx="1555750" cy="816301"/>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anchorCtr="0" anchor="t" bIns="45700" lIns="91425" rIns="91425" tIns="45700">
            <a:noAutofit/>
          </a:bodyPr>
          <a:lstStyle/>
          <a:p>
            <a:pPr>
              <a:spcBef>
                <a:spcPts val="0"/>
              </a:spcBef>
              <a:buNone/>
            </a:pPr>
            <a:r>
              <a:t/>
            </a:r>
            <a:endParaRPr/>
          </a:p>
        </p:txBody>
      </p:sp>
      <p:sp>
        <p:nvSpPr>
          <p:cNvPr id="57" name="Shape 57"/>
          <p:cNvSpPr/>
          <p:nvPr/>
        </p:nvSpPr>
        <p:spPr>
          <a:xfrm>
            <a:off x="8397875" y="1746911"/>
            <a:ext cx="746125" cy="813611"/>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anchorCtr="0" anchor="t" bIns="45700" lIns="91425" rIns="91425" tIns="45700">
            <a:noAutofit/>
          </a:bodyPr>
          <a:lstStyle/>
          <a:p>
            <a:pPr>
              <a:spcBef>
                <a:spcPts val="0"/>
              </a:spcBef>
              <a:buNone/>
            </a:pPr>
            <a:r>
              <a:t/>
            </a:r>
            <a:endParaRPr/>
          </a:p>
        </p:txBody>
      </p:sp>
      <p:sp>
        <p:nvSpPr>
          <p:cNvPr id="58" name="Shape 58"/>
          <p:cNvSpPr/>
          <p:nvPr/>
        </p:nvSpPr>
        <p:spPr>
          <a:xfrm>
            <a:off x="8397875" y="2560524"/>
            <a:ext cx="746125" cy="813611"/>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59" name="Shape 59"/>
          <p:cNvSpPr/>
          <p:nvPr/>
        </p:nvSpPr>
        <p:spPr>
          <a:xfrm>
            <a:off x="7415211" y="816300"/>
            <a:ext cx="1555750" cy="813611"/>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60" name="Shape 60"/>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it-IT"/>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1" name="Shape 61"/>
        <p:cNvGrpSpPr/>
        <p:nvPr/>
      </p:nvGrpSpPr>
      <p:grpSpPr>
        <a:xfrm>
          <a:off x="0" y="0"/>
          <a:ext cx="0" cy="0"/>
          <a:chOff x="0" y="0"/>
          <a:chExt cx="0" cy="0"/>
        </a:xfrm>
      </p:grpSpPr>
      <p:sp>
        <p:nvSpPr>
          <p:cNvPr id="62" name="Shape 62"/>
          <p:cNvSpPr txBox="1"/>
          <p:nvPr>
            <p:ph type="title"/>
          </p:nvPr>
        </p:nvSpPr>
        <p:spPr>
          <a:xfrm>
            <a:off x="457200" y="274637"/>
            <a:ext cx="6879600" cy="1143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3" name="Shape 63"/>
          <p:cNvSpPr/>
          <p:nvPr/>
        </p:nvSpPr>
        <p:spPr>
          <a:xfrm>
            <a:off x="3175" y="3486150"/>
            <a:ext cx="635000" cy="815975"/>
          </a:xfrm>
          <a:custGeom>
            <a:pathLst>
              <a:path extrusionOk="0" h="514" w="40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64" name="Shape 64"/>
          <p:cNvSpPr/>
          <p:nvPr/>
        </p:nvSpPr>
        <p:spPr>
          <a:xfrm>
            <a:off x="3175" y="4302125"/>
            <a:ext cx="635000" cy="8128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65" name="Shape 65"/>
          <p:cNvSpPr/>
          <p:nvPr/>
        </p:nvSpPr>
        <p:spPr>
          <a:xfrm>
            <a:off x="152400" y="6045200"/>
            <a:ext cx="1317625" cy="812800"/>
          </a:xfrm>
          <a:custGeom>
            <a:pathLst>
              <a:path extrusionOk="0" h="512" w="83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66" name="Shape 66"/>
          <p:cNvSpPr/>
          <p:nvPr/>
        </p:nvSpPr>
        <p:spPr>
          <a:xfrm>
            <a:off x="152400" y="5232400"/>
            <a:ext cx="1317625" cy="8128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67" name="Shape 67"/>
          <p:cNvSpPr/>
          <p:nvPr/>
        </p:nvSpPr>
        <p:spPr>
          <a:xfrm>
            <a:off x="7415211" y="0"/>
            <a:ext cx="1555750" cy="816301"/>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anchorCtr="0" anchor="t" bIns="45700" lIns="91425" rIns="91425" tIns="45700">
            <a:noAutofit/>
          </a:bodyPr>
          <a:lstStyle/>
          <a:p>
            <a:pPr>
              <a:spcBef>
                <a:spcPts val="0"/>
              </a:spcBef>
              <a:buNone/>
            </a:pPr>
            <a:r>
              <a:t/>
            </a:r>
            <a:endParaRPr/>
          </a:p>
        </p:txBody>
      </p:sp>
      <p:sp>
        <p:nvSpPr>
          <p:cNvPr id="68" name="Shape 68"/>
          <p:cNvSpPr/>
          <p:nvPr/>
        </p:nvSpPr>
        <p:spPr>
          <a:xfrm>
            <a:off x="8397875" y="1746911"/>
            <a:ext cx="746125" cy="813611"/>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anchorCtr="0" anchor="t" bIns="45700" lIns="91425" rIns="91425" tIns="45700">
            <a:noAutofit/>
          </a:bodyPr>
          <a:lstStyle/>
          <a:p>
            <a:pPr>
              <a:spcBef>
                <a:spcPts val="0"/>
              </a:spcBef>
              <a:buNone/>
            </a:pPr>
            <a:r>
              <a:t/>
            </a:r>
            <a:endParaRPr/>
          </a:p>
        </p:txBody>
      </p:sp>
      <p:sp>
        <p:nvSpPr>
          <p:cNvPr id="69" name="Shape 69"/>
          <p:cNvSpPr/>
          <p:nvPr/>
        </p:nvSpPr>
        <p:spPr>
          <a:xfrm>
            <a:off x="8397875" y="2560524"/>
            <a:ext cx="746125" cy="813611"/>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70" name="Shape 70"/>
          <p:cNvSpPr/>
          <p:nvPr/>
        </p:nvSpPr>
        <p:spPr>
          <a:xfrm>
            <a:off x="7415211" y="816300"/>
            <a:ext cx="1555750" cy="813611"/>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71" name="Shape 71"/>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it-IT"/>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72" name="Shape 72"/>
        <p:cNvGrpSpPr/>
        <p:nvPr/>
      </p:nvGrpSpPr>
      <p:grpSpPr>
        <a:xfrm>
          <a:off x="0" y="0"/>
          <a:ext cx="0" cy="0"/>
          <a:chOff x="0" y="0"/>
          <a:chExt cx="0" cy="0"/>
        </a:xfrm>
      </p:grpSpPr>
      <p:sp>
        <p:nvSpPr>
          <p:cNvPr id="73" name="Shape 73"/>
          <p:cNvSpPr txBox="1"/>
          <p:nvPr>
            <p:ph idx="1" type="body"/>
          </p:nvPr>
        </p:nvSpPr>
        <p:spPr>
          <a:xfrm>
            <a:off x="1574800" y="4427537"/>
            <a:ext cx="5486399" cy="684300"/>
          </a:xfrm>
          <a:prstGeom prst="rect">
            <a:avLst/>
          </a:prstGeom>
        </p:spPr>
        <p:txBody>
          <a:bodyPr anchorCtr="0" anchor="t" bIns="91425" lIns="91425" rIns="91425" tIns="91425"/>
          <a:lstStyle>
            <a:lvl1pPr algn="ctr">
              <a:spcBef>
                <a:spcPts val="0"/>
              </a:spcBef>
              <a:buSzPct val="100000"/>
              <a:buNone/>
              <a:defRPr sz="1800"/>
            </a:lvl1pPr>
          </a:lstStyle>
          <a:p/>
        </p:txBody>
      </p:sp>
      <p:sp>
        <p:nvSpPr>
          <p:cNvPr id="74" name="Shape 74"/>
          <p:cNvSpPr/>
          <p:nvPr/>
        </p:nvSpPr>
        <p:spPr>
          <a:xfrm>
            <a:off x="3175" y="3486150"/>
            <a:ext cx="635000" cy="815975"/>
          </a:xfrm>
          <a:custGeom>
            <a:pathLst>
              <a:path extrusionOk="0" h="514" w="400">
                <a:moveTo>
                  <a:pt x="2" y="0"/>
                </a:moveTo>
                <a:lnTo>
                  <a:pt x="0" y="0"/>
                </a:lnTo>
                <a:lnTo>
                  <a:pt x="0" y="514"/>
                </a:lnTo>
                <a:lnTo>
                  <a:pt x="400" y="514"/>
                </a:lnTo>
                <a:lnTo>
                  <a:pt x="2" y="0"/>
                </a:lnTo>
                <a:close/>
              </a:path>
            </a:pathLst>
          </a:custGeom>
          <a:gradFill>
            <a:gsLst>
              <a:gs pos="0">
                <a:srgbClr val="FFD700"/>
              </a:gs>
              <a:gs pos="54000">
                <a:srgbClr val="FFD700"/>
              </a:gs>
              <a:gs pos="98000">
                <a:srgbClr val="FFF7A9"/>
              </a:gs>
              <a:gs pos="100000">
                <a:srgbClr val="FFF100"/>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75" name="Shape 75"/>
          <p:cNvSpPr/>
          <p:nvPr/>
        </p:nvSpPr>
        <p:spPr>
          <a:xfrm>
            <a:off x="3175" y="4302125"/>
            <a:ext cx="635000" cy="812800"/>
          </a:xfrm>
          <a:custGeom>
            <a:pathLst>
              <a:path extrusionOk="0" h="512" w="400">
                <a:moveTo>
                  <a:pt x="400" y="0"/>
                </a:moveTo>
                <a:lnTo>
                  <a:pt x="0" y="0"/>
                </a:lnTo>
                <a:lnTo>
                  <a:pt x="0" y="512"/>
                </a:lnTo>
                <a:lnTo>
                  <a:pt x="2" y="512"/>
                </a:lnTo>
                <a:lnTo>
                  <a:pt x="400"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76" name="Shape 76"/>
          <p:cNvSpPr/>
          <p:nvPr/>
        </p:nvSpPr>
        <p:spPr>
          <a:xfrm>
            <a:off x="152400" y="6045200"/>
            <a:ext cx="1317625" cy="812800"/>
          </a:xfrm>
          <a:custGeom>
            <a:pathLst>
              <a:path extrusionOk="0" h="512" w="830">
                <a:moveTo>
                  <a:pt x="398" y="0"/>
                </a:moveTo>
                <a:lnTo>
                  <a:pt x="0" y="512"/>
                </a:lnTo>
                <a:lnTo>
                  <a:pt x="432" y="512"/>
                </a:lnTo>
                <a:lnTo>
                  <a:pt x="830" y="0"/>
                </a:lnTo>
                <a:lnTo>
                  <a:pt x="398" y="0"/>
                </a:lnTo>
                <a:close/>
              </a:path>
            </a:pathLst>
          </a:custGeom>
          <a:gradFill>
            <a:gsLst>
              <a:gs pos="0">
                <a:srgbClr val="CD118C"/>
              </a:gs>
              <a:gs pos="54000">
                <a:srgbClr val="CD118C"/>
              </a:gs>
              <a:gs pos="98000">
                <a:srgbClr val="F074AC"/>
              </a:gs>
              <a:gs pos="100000">
                <a:srgbClr val="EB008B"/>
              </a:gs>
            </a:gsLst>
            <a:lin ang="8100000" scaled="0"/>
          </a:gradFill>
          <a:ln>
            <a:noFill/>
          </a:ln>
        </p:spPr>
        <p:txBody>
          <a:bodyPr anchorCtr="0" anchor="t" bIns="45700" lIns="91425" rIns="91425" tIns="45700">
            <a:noAutofit/>
          </a:bodyPr>
          <a:lstStyle/>
          <a:p>
            <a:pPr>
              <a:spcBef>
                <a:spcPts val="0"/>
              </a:spcBef>
              <a:buNone/>
            </a:pPr>
            <a:r>
              <a:t/>
            </a:r>
            <a:endParaRPr/>
          </a:p>
        </p:txBody>
      </p:sp>
      <p:sp>
        <p:nvSpPr>
          <p:cNvPr id="77" name="Shape 77"/>
          <p:cNvSpPr/>
          <p:nvPr/>
        </p:nvSpPr>
        <p:spPr>
          <a:xfrm>
            <a:off x="152400" y="5232400"/>
            <a:ext cx="1317625" cy="812800"/>
          </a:xfrm>
          <a:custGeom>
            <a:pathLst>
              <a:path extrusionOk="0" h="512" w="830">
                <a:moveTo>
                  <a:pt x="398" y="512"/>
                </a:moveTo>
                <a:lnTo>
                  <a:pt x="830" y="512"/>
                </a:lnTo>
                <a:lnTo>
                  <a:pt x="432" y="0"/>
                </a:lnTo>
                <a:lnTo>
                  <a:pt x="0" y="0"/>
                </a:lnTo>
                <a:lnTo>
                  <a:pt x="398" y="512"/>
                </a:lnTo>
                <a:close/>
              </a:path>
            </a:pathLst>
          </a:custGeom>
          <a:gradFill>
            <a:gsLst>
              <a:gs pos="0">
                <a:srgbClr val="FFD700"/>
              </a:gs>
              <a:gs pos="54000">
                <a:srgbClr val="FFD700"/>
              </a:gs>
              <a:gs pos="98000">
                <a:srgbClr val="FFF7A9"/>
              </a:gs>
              <a:gs pos="100000">
                <a:srgbClr val="FFF100"/>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78" name="Shape 78"/>
          <p:cNvSpPr/>
          <p:nvPr/>
        </p:nvSpPr>
        <p:spPr>
          <a:xfrm>
            <a:off x="7415211" y="0"/>
            <a:ext cx="1555750" cy="816301"/>
          </a:xfrm>
          <a:custGeom>
            <a:pathLst>
              <a:path extrusionOk="0" h="607" w="980">
                <a:moveTo>
                  <a:pt x="510" y="607"/>
                </a:moveTo>
                <a:lnTo>
                  <a:pt x="980" y="0"/>
                </a:lnTo>
                <a:lnTo>
                  <a:pt x="470" y="0"/>
                </a:lnTo>
                <a:lnTo>
                  <a:pt x="0" y="607"/>
                </a:lnTo>
                <a:lnTo>
                  <a:pt x="510" y="607"/>
                </a:lnTo>
                <a:lnTo>
                  <a:pt x="510" y="607"/>
                </a:lnTo>
                <a:close/>
              </a:path>
            </a:pathLst>
          </a:custGeom>
          <a:gradFill>
            <a:gsLst>
              <a:gs pos="0">
                <a:srgbClr val="CD118C"/>
              </a:gs>
              <a:gs pos="54000">
                <a:srgbClr val="CD118C"/>
              </a:gs>
              <a:gs pos="98000">
                <a:srgbClr val="F074AC"/>
              </a:gs>
              <a:gs pos="100000">
                <a:srgbClr val="EB008B"/>
              </a:gs>
            </a:gsLst>
            <a:lin ang="18899999" scaled="0"/>
          </a:gradFill>
          <a:ln>
            <a:noFill/>
          </a:ln>
        </p:spPr>
        <p:txBody>
          <a:bodyPr anchorCtr="0" anchor="t" bIns="45700" lIns="91425" rIns="91425" tIns="45700">
            <a:noAutofit/>
          </a:bodyPr>
          <a:lstStyle/>
          <a:p>
            <a:pPr>
              <a:spcBef>
                <a:spcPts val="0"/>
              </a:spcBef>
              <a:buNone/>
            </a:pPr>
            <a:r>
              <a:t/>
            </a:r>
            <a:endParaRPr/>
          </a:p>
        </p:txBody>
      </p:sp>
      <p:sp>
        <p:nvSpPr>
          <p:cNvPr id="79" name="Shape 79"/>
          <p:cNvSpPr/>
          <p:nvPr/>
        </p:nvSpPr>
        <p:spPr>
          <a:xfrm>
            <a:off x="8397875" y="1746911"/>
            <a:ext cx="746125" cy="813611"/>
          </a:xfrm>
          <a:custGeom>
            <a:pathLst>
              <a:path extrusionOk="0" h="605" w="470">
                <a:moveTo>
                  <a:pt x="470" y="0"/>
                </a:moveTo>
                <a:lnTo>
                  <a:pt x="0" y="605"/>
                </a:lnTo>
                <a:lnTo>
                  <a:pt x="470" y="605"/>
                </a:lnTo>
                <a:lnTo>
                  <a:pt x="470" y="0"/>
                </a:lnTo>
                <a:close/>
              </a:path>
            </a:pathLst>
          </a:custGeom>
          <a:gradFill>
            <a:gsLst>
              <a:gs pos="0">
                <a:srgbClr val="CD118C"/>
              </a:gs>
              <a:gs pos="54000">
                <a:srgbClr val="CD118C"/>
              </a:gs>
              <a:gs pos="98000">
                <a:srgbClr val="F074AC"/>
              </a:gs>
              <a:gs pos="100000">
                <a:srgbClr val="EB008B"/>
              </a:gs>
            </a:gsLst>
            <a:lin ang="18899999" scaled="0"/>
          </a:gradFill>
          <a:ln>
            <a:noFill/>
          </a:ln>
        </p:spPr>
        <p:txBody>
          <a:bodyPr anchorCtr="0" anchor="t" bIns="45700" lIns="91425" rIns="91425" tIns="45700">
            <a:noAutofit/>
          </a:bodyPr>
          <a:lstStyle/>
          <a:p>
            <a:pPr>
              <a:spcBef>
                <a:spcPts val="0"/>
              </a:spcBef>
              <a:buNone/>
            </a:pPr>
            <a:r>
              <a:t/>
            </a:r>
            <a:endParaRPr/>
          </a:p>
        </p:txBody>
      </p:sp>
      <p:sp>
        <p:nvSpPr>
          <p:cNvPr id="80" name="Shape 80"/>
          <p:cNvSpPr/>
          <p:nvPr/>
        </p:nvSpPr>
        <p:spPr>
          <a:xfrm>
            <a:off x="8397875" y="2560524"/>
            <a:ext cx="746125" cy="813611"/>
          </a:xfrm>
          <a:custGeom>
            <a:pathLst>
              <a:path extrusionOk="0" h="605" w="470">
                <a:moveTo>
                  <a:pt x="0" y="0"/>
                </a:moveTo>
                <a:lnTo>
                  <a:pt x="470" y="605"/>
                </a:lnTo>
                <a:lnTo>
                  <a:pt x="470" y="0"/>
                </a:lnTo>
                <a:lnTo>
                  <a:pt x="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81" name="Shape 81"/>
          <p:cNvSpPr/>
          <p:nvPr/>
        </p:nvSpPr>
        <p:spPr>
          <a:xfrm>
            <a:off x="7415211" y="816300"/>
            <a:ext cx="1555750" cy="813611"/>
          </a:xfrm>
          <a:custGeom>
            <a:pathLst>
              <a:path extrusionOk="0" h="605" w="980">
                <a:moveTo>
                  <a:pt x="510" y="0"/>
                </a:moveTo>
                <a:lnTo>
                  <a:pt x="980" y="605"/>
                </a:lnTo>
                <a:lnTo>
                  <a:pt x="470" y="605"/>
                </a:lnTo>
                <a:lnTo>
                  <a:pt x="0" y="0"/>
                </a:lnTo>
                <a:lnTo>
                  <a:pt x="510" y="0"/>
                </a:lnTo>
                <a:lnTo>
                  <a:pt x="510" y="0"/>
                </a:lnTo>
                <a:close/>
              </a:path>
            </a:pathLst>
          </a:custGeom>
          <a:gradFill>
            <a:gsLst>
              <a:gs pos="0">
                <a:srgbClr val="FFD700"/>
              </a:gs>
              <a:gs pos="54000">
                <a:srgbClr val="FFD700"/>
              </a:gs>
              <a:gs pos="98000">
                <a:srgbClr val="FFF7A9"/>
              </a:gs>
              <a:gs pos="100000">
                <a:srgbClr val="FFF100"/>
              </a:gs>
            </a:gsLst>
            <a:lin ang="2700000" scaled="0"/>
          </a:gradFill>
          <a:ln>
            <a:noFill/>
          </a:ln>
        </p:spPr>
        <p:txBody>
          <a:bodyPr anchorCtr="0" anchor="t" bIns="45700" lIns="91425" rIns="91425" tIns="45700">
            <a:noAutofit/>
          </a:bodyPr>
          <a:lstStyle/>
          <a:p>
            <a:pPr>
              <a:spcBef>
                <a:spcPts val="0"/>
              </a:spcBef>
              <a:buNone/>
            </a:pPr>
            <a:r>
              <a:t/>
            </a:r>
            <a:endParaRPr/>
          </a:p>
        </p:txBody>
      </p:sp>
      <p:sp>
        <p:nvSpPr>
          <p:cNvPr id="82" name="Shape 82"/>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it-IT"/>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3" name="Shape 83"/>
        <p:cNvGrpSpPr/>
        <p:nvPr/>
      </p:nvGrpSpPr>
      <p:grpSpPr>
        <a:xfrm>
          <a:off x="0" y="0"/>
          <a:ext cx="0" cy="0"/>
          <a:chOff x="0" y="0"/>
          <a:chExt cx="0" cy="0"/>
        </a:xfrm>
      </p:grpSpPr>
      <p:sp>
        <p:nvSpPr>
          <p:cNvPr id="84" name="Shape 84"/>
          <p:cNvSpPr txBox="1"/>
          <p:nvPr>
            <p:ph idx="12" type="sldNum"/>
          </p:nvPr>
        </p:nvSpPr>
        <p:spPr>
          <a:xfrm>
            <a:off x="8556791" y="6333134"/>
            <a:ext cx="548699" cy="524699"/>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it-IT"/>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olo e contenuto">
    <p:spTree>
      <p:nvGrpSpPr>
        <p:cNvPr id="85" name="Shape 85"/>
        <p:cNvGrpSpPr/>
        <p:nvPr/>
      </p:nvGrpSpPr>
      <p:grpSpPr>
        <a:xfrm>
          <a:off x="0" y="0"/>
          <a:ext cx="0" cy="0"/>
          <a:chOff x="0" y="0"/>
          <a:chExt cx="0" cy="0"/>
        </a:xfrm>
      </p:grpSpPr>
      <p:sp>
        <p:nvSpPr>
          <p:cNvPr id="86" name="Shape 8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7" name="Shape 87"/>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a:lvl1pPr>
            <a:lvl2pPr indent="-107950" marL="742950" rtl="0" algn="l">
              <a:spcBef>
                <a:spcPts val="560"/>
              </a:spcBef>
              <a:buClr>
                <a:schemeClr val="dk1"/>
              </a:buClr>
              <a:buFont typeface="Arial"/>
              <a:buChar char="–"/>
              <a:defRPr/>
            </a:lvl2pPr>
            <a:lvl3pPr indent="-76200" marL="1143000" rtl="0" algn="l">
              <a:spcBef>
                <a:spcPts val="480"/>
              </a:spcBef>
              <a:buClr>
                <a:schemeClr val="dk1"/>
              </a:buClr>
              <a:buFont typeface="Arial"/>
              <a:buChar char="•"/>
              <a:defRPr/>
            </a:lvl3pPr>
            <a:lvl4pPr indent="-101600" marL="1600200" rtl="0" algn="l">
              <a:spcBef>
                <a:spcPts val="400"/>
              </a:spcBef>
              <a:buClr>
                <a:schemeClr val="dk1"/>
              </a:buClr>
              <a:buFont typeface="Arial"/>
              <a:buChar char="–"/>
              <a:defRPr/>
            </a:lvl4pPr>
            <a:lvl5pPr indent="-101600" marL="2057400" rtl="0" algn="l">
              <a:spcBef>
                <a:spcPts val="400"/>
              </a:spcBef>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88" name="Shape 88"/>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9" name="Shape 89"/>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0" name="Shape 90"/>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it-IT"/>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magine con didascalia">
    <p:spTree>
      <p:nvGrpSpPr>
        <p:cNvPr id="91" name="Shape 91"/>
        <p:cNvGrpSpPr/>
        <p:nvPr/>
      </p:nvGrpSpPr>
      <p:grpSpPr>
        <a:xfrm>
          <a:off x="0" y="0"/>
          <a:ext cx="0" cy="0"/>
          <a:chOff x="0" y="0"/>
          <a:chExt cx="0" cy="0"/>
        </a:xfrm>
      </p:grpSpPr>
      <p:sp>
        <p:nvSpPr>
          <p:cNvPr id="92" name="Shape 92"/>
          <p:cNvSpPr txBox="1"/>
          <p:nvPr>
            <p:ph type="title"/>
          </p:nvPr>
        </p:nvSpPr>
        <p:spPr>
          <a:xfrm>
            <a:off x="1792288" y="4800600"/>
            <a:ext cx="5486399" cy="56669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3" name="Shape 93"/>
          <p:cNvSpPr/>
          <p:nvPr>
            <p:ph idx="2" type="pic"/>
          </p:nvPr>
        </p:nvSpPr>
        <p:spPr>
          <a:xfrm>
            <a:off x="1792288" y="612775"/>
            <a:ext cx="5486399" cy="4114800"/>
          </a:xfrm>
          <a:prstGeom prst="rect">
            <a:avLst/>
          </a:prstGeom>
          <a:noFill/>
          <a:ln>
            <a:noFill/>
          </a:ln>
        </p:spPr>
      </p:sp>
      <p:sp>
        <p:nvSpPr>
          <p:cNvPr id="94" name="Shape 94"/>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95" name="Shape 95"/>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6" name="Shape 96"/>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7" name="Shape 97"/>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it-IT"/>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9" Type="http://schemas.openxmlformats.org/officeDocument/2006/relationships/theme" Target="../theme/theme2.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2890DA"/>
            </a:gs>
            <a:gs pos="100000">
              <a:schemeClr val="dk2"/>
            </a:gs>
          </a:gsLst>
          <a:path path="circle">
            <a:fillToRect r="100%" t="100%"/>
          </a:path>
          <a:tileRect b="-100%" l="-100%"/>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6879600" cy="1143000"/>
          </a:xfrm>
          <a:prstGeom prst="rect">
            <a:avLst/>
          </a:prstGeom>
          <a:noFill/>
          <a:ln>
            <a:noFill/>
          </a:ln>
        </p:spPr>
        <p:txBody>
          <a:bodyPr anchorCtr="0" anchor="b" bIns="91425" lIns="91425" rIns="91425" tIns="91425"/>
          <a:lstStyle>
            <a:lvl1pPr>
              <a:spcBef>
                <a:spcPts val="0"/>
              </a:spcBef>
              <a:buClr>
                <a:schemeClr val="lt1"/>
              </a:buClr>
              <a:buSzPct val="100000"/>
              <a:buNone/>
              <a:defRPr sz="3600">
                <a:solidFill>
                  <a:schemeClr val="lt1"/>
                </a:solidFill>
              </a:defRPr>
            </a:lvl1pPr>
            <a:lvl2pPr>
              <a:spcBef>
                <a:spcPts val="0"/>
              </a:spcBef>
              <a:buClr>
                <a:schemeClr val="lt1"/>
              </a:buClr>
              <a:buSzPct val="100000"/>
              <a:buNone/>
              <a:defRPr sz="3600">
                <a:solidFill>
                  <a:schemeClr val="lt1"/>
                </a:solidFill>
              </a:defRPr>
            </a:lvl2pPr>
            <a:lvl3pPr>
              <a:spcBef>
                <a:spcPts val="0"/>
              </a:spcBef>
              <a:buClr>
                <a:schemeClr val="lt1"/>
              </a:buClr>
              <a:buSzPct val="100000"/>
              <a:buNone/>
              <a:defRPr sz="3600">
                <a:solidFill>
                  <a:schemeClr val="lt1"/>
                </a:solidFill>
              </a:defRPr>
            </a:lvl3pPr>
            <a:lvl4pPr>
              <a:spcBef>
                <a:spcPts val="0"/>
              </a:spcBef>
              <a:buClr>
                <a:schemeClr val="lt1"/>
              </a:buClr>
              <a:buSzPct val="100000"/>
              <a:buNone/>
              <a:defRPr sz="3600">
                <a:solidFill>
                  <a:schemeClr val="lt1"/>
                </a:solidFill>
              </a:defRPr>
            </a:lvl4pPr>
            <a:lvl5pPr>
              <a:spcBef>
                <a:spcPts val="0"/>
              </a:spcBef>
              <a:buClr>
                <a:schemeClr val="lt1"/>
              </a:buClr>
              <a:buSzPct val="100000"/>
              <a:buNone/>
              <a:defRPr sz="3600">
                <a:solidFill>
                  <a:schemeClr val="lt1"/>
                </a:solidFill>
              </a:defRPr>
            </a:lvl5pPr>
            <a:lvl6pPr>
              <a:spcBef>
                <a:spcPts val="0"/>
              </a:spcBef>
              <a:buClr>
                <a:schemeClr val="lt1"/>
              </a:buClr>
              <a:buSzPct val="100000"/>
              <a:buNone/>
              <a:defRPr sz="3600">
                <a:solidFill>
                  <a:schemeClr val="lt1"/>
                </a:solidFill>
              </a:defRPr>
            </a:lvl6pPr>
            <a:lvl7pPr>
              <a:spcBef>
                <a:spcPts val="0"/>
              </a:spcBef>
              <a:buClr>
                <a:schemeClr val="lt1"/>
              </a:buClr>
              <a:buSzPct val="100000"/>
              <a:buNone/>
              <a:defRPr sz="3600">
                <a:solidFill>
                  <a:schemeClr val="lt1"/>
                </a:solidFill>
              </a:defRPr>
            </a:lvl7pPr>
            <a:lvl8pPr>
              <a:spcBef>
                <a:spcPts val="0"/>
              </a:spcBef>
              <a:buClr>
                <a:schemeClr val="lt1"/>
              </a:buClr>
              <a:buSzPct val="100000"/>
              <a:buNone/>
              <a:defRPr sz="3600">
                <a:solidFill>
                  <a:schemeClr val="lt1"/>
                </a:solidFill>
              </a:defRPr>
            </a:lvl8pPr>
            <a:lvl9pPr>
              <a:spcBef>
                <a:spcPts val="0"/>
              </a:spcBef>
              <a:buClr>
                <a:schemeClr val="lt1"/>
              </a:buClr>
              <a:buSzPct val="100000"/>
              <a:buNone/>
              <a:defRPr sz="3600">
                <a:solidFill>
                  <a:schemeClr val="lt1"/>
                </a:solidFill>
              </a:defRPr>
            </a:lvl9pPr>
          </a:lstStyle>
          <a:p/>
        </p:txBody>
      </p:sp>
      <p:sp>
        <p:nvSpPr>
          <p:cNvPr id="6" name="Shape 6"/>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a:spcBef>
                <a:spcPts val="0"/>
              </a:spcBef>
              <a:buClr>
                <a:schemeClr val="lt1"/>
              </a:buClr>
              <a:buSzPct val="100000"/>
              <a:defRPr sz="3200">
                <a:solidFill>
                  <a:schemeClr val="lt1"/>
                </a:solidFill>
              </a:defRPr>
            </a:lvl1pPr>
            <a:lvl2pPr>
              <a:spcBef>
                <a:spcPts val="560"/>
              </a:spcBef>
              <a:buClr>
                <a:schemeClr val="lt1"/>
              </a:buClr>
              <a:buSzPct val="100000"/>
              <a:defRPr sz="2800">
                <a:solidFill>
                  <a:schemeClr val="lt1"/>
                </a:solidFill>
              </a:defRPr>
            </a:lvl2pPr>
            <a:lvl3pPr>
              <a:spcBef>
                <a:spcPts val="480"/>
              </a:spcBef>
              <a:buClr>
                <a:schemeClr val="lt1"/>
              </a:buClr>
              <a:buSzPct val="100000"/>
              <a:defRPr sz="2400">
                <a:solidFill>
                  <a:schemeClr val="lt1"/>
                </a:solidFill>
              </a:defRPr>
            </a:lvl3pPr>
            <a:lvl4pPr>
              <a:spcBef>
                <a:spcPts val="400"/>
              </a:spcBef>
              <a:buClr>
                <a:schemeClr val="lt1"/>
              </a:buClr>
              <a:buSzPct val="100000"/>
              <a:defRPr sz="2000">
                <a:solidFill>
                  <a:schemeClr val="lt1"/>
                </a:solidFill>
              </a:defRPr>
            </a:lvl4pPr>
            <a:lvl5pPr>
              <a:spcBef>
                <a:spcPts val="400"/>
              </a:spcBef>
              <a:buClr>
                <a:schemeClr val="lt1"/>
              </a:buClr>
              <a:buSzPct val="100000"/>
              <a:defRPr sz="2000">
                <a:solidFill>
                  <a:schemeClr val="lt1"/>
                </a:solidFill>
              </a:defRPr>
            </a:lvl5pPr>
            <a:lvl6pPr>
              <a:spcBef>
                <a:spcPts val="400"/>
              </a:spcBef>
              <a:buClr>
                <a:schemeClr val="lt1"/>
              </a:buClr>
              <a:buSzPct val="100000"/>
              <a:defRPr sz="2000">
                <a:solidFill>
                  <a:schemeClr val="lt1"/>
                </a:solidFill>
              </a:defRPr>
            </a:lvl6pPr>
            <a:lvl7pPr>
              <a:spcBef>
                <a:spcPts val="400"/>
              </a:spcBef>
              <a:buClr>
                <a:schemeClr val="lt1"/>
              </a:buClr>
              <a:buSzPct val="100000"/>
              <a:defRPr sz="2000">
                <a:solidFill>
                  <a:schemeClr val="lt1"/>
                </a:solidFill>
              </a:defRPr>
            </a:lvl7pPr>
            <a:lvl8pPr>
              <a:spcBef>
                <a:spcPts val="400"/>
              </a:spcBef>
              <a:buClr>
                <a:schemeClr val="lt1"/>
              </a:buClr>
              <a:buSzPct val="100000"/>
              <a:defRPr sz="2000">
                <a:solidFill>
                  <a:schemeClr val="lt1"/>
                </a:solidFill>
              </a:defRPr>
            </a:lvl8pPr>
            <a:lvl9pPr>
              <a:spcBef>
                <a:spcPts val="400"/>
              </a:spcBef>
              <a:buClr>
                <a:schemeClr val="lt1"/>
              </a:buClr>
              <a:buSzPct val="100000"/>
              <a:defRPr sz="2000">
                <a:solidFill>
                  <a:schemeClr val="lt1"/>
                </a:solidFill>
              </a:defRPr>
            </a:lvl9pPr>
          </a:lstStyle>
          <a:p/>
        </p:txBody>
      </p:sp>
      <p:sp>
        <p:nvSpPr>
          <p:cNvPr id="7" name="Shape 7"/>
          <p:cNvSpPr/>
          <p:nvPr/>
        </p:nvSpPr>
        <p:spPr>
          <a:xfrm>
            <a:off x="0" y="0"/>
            <a:ext cx="3135299" cy="68580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8" name="Shape 8"/>
          <p:cNvSpPr/>
          <p:nvPr/>
        </p:nvSpPr>
        <p:spPr>
          <a:xfrm>
            <a:off x="3175" y="6045200"/>
            <a:ext cx="635000" cy="812800"/>
          </a:xfrm>
          <a:custGeom>
            <a:pathLst>
              <a:path extrusionOk="0" h="512" w="400">
                <a:moveTo>
                  <a:pt x="400" y="0"/>
                </a:moveTo>
                <a:lnTo>
                  <a:pt x="0" y="0"/>
                </a:lnTo>
                <a:lnTo>
                  <a:pt x="0" y="512"/>
                </a:lnTo>
                <a:lnTo>
                  <a:pt x="2" y="512"/>
                </a:lnTo>
                <a:lnTo>
                  <a:pt x="400" y="0"/>
                </a:lnTo>
                <a:close/>
              </a:path>
            </a:pathLst>
          </a:custGeom>
          <a:gradFill>
            <a:gsLst>
              <a:gs pos="0">
                <a:srgbClr val="0090DA"/>
              </a:gs>
              <a:gs pos="54000">
                <a:srgbClr val="0090DA"/>
              </a:gs>
              <a:gs pos="98000">
                <a:srgbClr val="2BC4F3"/>
              </a:gs>
              <a:gs pos="100000">
                <a:srgbClr val="00AEEE"/>
              </a:gs>
            </a:gsLst>
            <a:lin ang="8100000" scaled="0"/>
          </a:gradFill>
          <a:ln>
            <a:noFill/>
          </a:ln>
        </p:spPr>
        <p:txBody>
          <a:bodyPr anchorCtr="0" anchor="t" bIns="45700" lIns="91425" rIns="91425" tIns="45700">
            <a:noAutofit/>
          </a:bodyPr>
          <a:lstStyle/>
          <a:p>
            <a:pPr>
              <a:spcBef>
                <a:spcPts val="0"/>
              </a:spcBef>
              <a:buNone/>
            </a:pPr>
            <a:r>
              <a:t/>
            </a:r>
            <a:endParaRPr/>
          </a:p>
        </p:txBody>
      </p:sp>
      <p:sp>
        <p:nvSpPr>
          <p:cNvPr id="9" name="Shape 9"/>
          <p:cNvSpPr/>
          <p:nvPr/>
        </p:nvSpPr>
        <p:spPr>
          <a:xfrm>
            <a:off x="3175" y="5232400"/>
            <a:ext cx="635000" cy="812800"/>
          </a:xfrm>
          <a:custGeom>
            <a:pathLst>
              <a:path extrusionOk="0" h="512" w="400">
                <a:moveTo>
                  <a:pt x="400" y="512"/>
                </a:moveTo>
                <a:lnTo>
                  <a:pt x="2" y="0"/>
                </a:lnTo>
                <a:lnTo>
                  <a:pt x="0" y="0"/>
                </a:lnTo>
                <a:lnTo>
                  <a:pt x="0" y="512"/>
                </a:lnTo>
                <a:lnTo>
                  <a:pt x="400" y="512"/>
                </a:lnTo>
                <a:close/>
              </a:path>
            </a:pathLst>
          </a:custGeom>
          <a:gradFill>
            <a:gsLst>
              <a:gs pos="0">
                <a:srgbClr val="AAAAAA"/>
              </a:gs>
              <a:gs pos="54000">
                <a:srgbClr val="AAAAAA"/>
              </a:gs>
              <a:gs pos="98000">
                <a:srgbClr val="D2D2D2"/>
              </a:gs>
              <a:gs pos="100000">
                <a:srgbClr val="B9B9B9"/>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10" name="Shape 10"/>
          <p:cNvSpPr/>
          <p:nvPr/>
        </p:nvSpPr>
        <p:spPr>
          <a:xfrm>
            <a:off x="8397875" y="2689"/>
            <a:ext cx="746125" cy="813611"/>
          </a:xfrm>
          <a:custGeom>
            <a:pathLst>
              <a:path extrusionOk="0" h="605" w="470">
                <a:moveTo>
                  <a:pt x="470" y="0"/>
                </a:moveTo>
                <a:lnTo>
                  <a:pt x="0" y="605"/>
                </a:lnTo>
                <a:lnTo>
                  <a:pt x="470" y="605"/>
                </a:lnTo>
                <a:lnTo>
                  <a:pt x="470" y="0"/>
                </a:lnTo>
                <a:close/>
              </a:path>
            </a:pathLst>
          </a:custGeom>
          <a:gradFill>
            <a:gsLst>
              <a:gs pos="0">
                <a:srgbClr val="0090DA"/>
              </a:gs>
              <a:gs pos="54000">
                <a:srgbClr val="0090DA"/>
              </a:gs>
              <a:gs pos="98000">
                <a:srgbClr val="2BC4F3"/>
              </a:gs>
              <a:gs pos="100000">
                <a:srgbClr val="00AEEE"/>
              </a:gs>
            </a:gsLst>
            <a:lin ang="18899999" scaled="0"/>
          </a:gradFill>
          <a:ln>
            <a:noFill/>
          </a:ln>
        </p:spPr>
        <p:txBody>
          <a:bodyPr anchorCtr="0" anchor="t" bIns="45700" lIns="91425" rIns="91425" tIns="45700">
            <a:noAutofit/>
          </a:bodyPr>
          <a:lstStyle/>
          <a:p>
            <a:pPr>
              <a:spcBef>
                <a:spcPts val="0"/>
              </a:spcBef>
              <a:buNone/>
            </a:pPr>
            <a:r>
              <a:t/>
            </a:r>
            <a:endParaRPr/>
          </a:p>
        </p:txBody>
      </p:sp>
      <p:sp>
        <p:nvSpPr>
          <p:cNvPr id="11" name="Shape 11"/>
          <p:cNvSpPr/>
          <p:nvPr/>
        </p:nvSpPr>
        <p:spPr>
          <a:xfrm>
            <a:off x="8397875" y="816300"/>
            <a:ext cx="746125" cy="809578"/>
          </a:xfrm>
          <a:custGeom>
            <a:pathLst>
              <a:path extrusionOk="0" h="602" w="470">
                <a:moveTo>
                  <a:pt x="0" y="0"/>
                </a:moveTo>
                <a:lnTo>
                  <a:pt x="470" y="602"/>
                </a:lnTo>
                <a:lnTo>
                  <a:pt x="470" y="0"/>
                </a:lnTo>
                <a:lnTo>
                  <a:pt x="0" y="0"/>
                </a:lnTo>
                <a:close/>
              </a:path>
            </a:pathLst>
          </a:custGeom>
          <a:gradFill>
            <a:gsLst>
              <a:gs pos="0">
                <a:srgbClr val="AAAAAA"/>
              </a:gs>
              <a:gs pos="54000">
                <a:srgbClr val="AAAAAA"/>
              </a:gs>
              <a:gs pos="98000">
                <a:srgbClr val="D2D2D2"/>
              </a:gs>
              <a:gs pos="100000">
                <a:srgbClr val="B9B9B9"/>
              </a:gs>
            </a:gsLst>
            <a:lin ang="13499999" scaled="0"/>
          </a:gradFill>
          <a:ln>
            <a:noFill/>
          </a:ln>
        </p:spPr>
        <p:txBody>
          <a:bodyPr anchorCtr="0" anchor="t" bIns="45700" lIns="91425" rIns="91425" tIns="45700">
            <a:noAutofit/>
          </a:bodyPr>
          <a:lstStyle/>
          <a:p>
            <a:pPr>
              <a:spcBef>
                <a:spcPts val="0"/>
              </a:spcBef>
              <a:buNone/>
            </a:pPr>
            <a:r>
              <a:t/>
            </a:r>
            <a:endParaRPr/>
          </a:p>
        </p:txBody>
      </p:sp>
      <p:sp>
        <p:nvSpPr>
          <p:cNvPr id="12" name="Shape 12"/>
          <p:cNvSpPr txBox="1"/>
          <p:nvPr>
            <p:ph idx="12" type="sldNum"/>
          </p:nvPr>
        </p:nvSpPr>
        <p:spPr>
          <a:xfrm>
            <a:off x="8556791" y="6333134"/>
            <a:ext cx="548699" cy="524699"/>
          </a:xfrm>
          <a:prstGeom prst="rect">
            <a:avLst/>
          </a:prstGeom>
          <a:noFill/>
          <a:ln>
            <a:noFill/>
          </a:ln>
        </p:spPr>
        <p:txBody>
          <a:bodyPr anchorCtr="0" anchor="ctr" bIns="91425" lIns="91425" rIns="91425" tIns="91425">
            <a:noAutofit/>
          </a:bodyPr>
          <a:lstStyle>
            <a:lvl1pPr algn="r">
              <a:spcBef>
                <a:spcPts val="0"/>
              </a:spcBef>
              <a:buNone/>
              <a:defRPr sz="1300">
                <a:solidFill>
                  <a:schemeClr val="lt1"/>
                </a:solidFill>
              </a:defRPr>
            </a:lvl1pPr>
          </a:lstStyle>
          <a:p>
            <a:pPr>
              <a:spcBef>
                <a:spcPts val="0"/>
              </a:spcBef>
              <a:buNone/>
            </a:pPr>
            <a:fld id="{00000000-1234-1234-1234-123412341234}" type="slidenum">
              <a:rPr lang="it-IT"/>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3" Type="http://schemas.openxmlformats.org/officeDocument/2006/relationships/image" Target="../media/image0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nutritionvalley.it/salute/intestino/intestino-tenue.html" TargetMode="External"/><Relationship Id="rId3" Type="http://schemas.openxmlformats.org/officeDocument/2006/relationships/hyperlink" Target="http://www.dietagenetica.it/la-nuova-piramide-alimentare" TargetMode="External"/><Relationship Id="rId6" Type="http://schemas.openxmlformats.org/officeDocument/2006/relationships/hyperlink" Target="http://www.yourfashionchic.it/anoressia-e-bulimiascopriamo-insieme-cosa-sono-e-cosa-provocano/" TargetMode="External"/><Relationship Id="rId5" Type="http://schemas.openxmlformats.org/officeDocument/2006/relationships/hyperlink" Target="http://medicinaesteticaonline.net/2014/03/24/qual-e-la-differenza-tra-anoressia-e-bulimia/" TargetMode="External"/><Relationship Id="rId7"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 Id="rId3" Type="http://schemas.openxmlformats.org/officeDocument/2006/relationships/image" Target="../media/image0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 Id="rId3" Type="http://schemas.openxmlformats.org/officeDocument/2006/relationships/image" Target="../media/image0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 Id="rId3" Type="http://schemas.openxmlformats.org/officeDocument/2006/relationships/image" Target="../media/image0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02.jpg"/><Relationship Id="rId3" Type="http://schemas.openxmlformats.org/officeDocument/2006/relationships/image" Target="../media/image04.jpg"/><Relationship Id="rId6" Type="http://schemas.openxmlformats.org/officeDocument/2006/relationships/image" Target="../media/image07.jpg"/><Relationship Id="rId5" Type="http://schemas.openxmlformats.org/officeDocument/2006/relationships/image" Target="../media/image0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 Id="rId3"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alpha val="40380"/>
          </a:srgbClr>
        </a:solidFill>
      </p:bgPr>
    </p:bg>
    <p:spTree>
      <p:nvGrpSpPr>
        <p:cNvPr id="98" name="Shape 98"/>
        <p:cNvGrpSpPr/>
        <p:nvPr/>
      </p:nvGrpSpPr>
      <p:grpSpPr>
        <a:xfrm>
          <a:off x="0" y="0"/>
          <a:ext cx="0" cy="0"/>
          <a:chOff x="0" y="0"/>
          <a:chExt cx="0" cy="0"/>
        </a:xfrm>
      </p:grpSpPr>
      <p:sp>
        <p:nvSpPr>
          <p:cNvPr id="99" name="Shape 99"/>
          <p:cNvSpPr txBox="1"/>
          <p:nvPr>
            <p:ph type="ctrTitle"/>
          </p:nvPr>
        </p:nvSpPr>
        <p:spPr>
          <a:xfrm>
            <a:off x="299550" y="204075"/>
            <a:ext cx="8136900" cy="1929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lang="it-IT" sz="6000" u="sng">
                <a:solidFill>
                  <a:srgbClr val="FF0000"/>
                </a:solidFill>
                <a:latin typeface="Courier New"/>
                <a:ea typeface="Courier New"/>
                <a:cs typeface="Courier New"/>
                <a:sym typeface="Courier New"/>
              </a:rPr>
              <a:t>A</a:t>
            </a:r>
            <a:r>
              <a:rPr b="1" lang="it-IT" sz="6000" u="sng">
                <a:solidFill>
                  <a:srgbClr val="FF9900"/>
                </a:solidFill>
                <a:latin typeface="Courier New"/>
                <a:ea typeface="Courier New"/>
                <a:cs typeface="Courier New"/>
                <a:sym typeface="Courier New"/>
              </a:rPr>
              <a:t>L</a:t>
            </a:r>
            <a:r>
              <a:rPr b="1" lang="it-IT" sz="6000" u="sng">
                <a:solidFill>
                  <a:srgbClr val="EFE81B"/>
                </a:solidFill>
                <a:latin typeface="Courier New"/>
                <a:ea typeface="Courier New"/>
                <a:cs typeface="Courier New"/>
                <a:sym typeface="Courier New"/>
              </a:rPr>
              <a:t>I</a:t>
            </a:r>
            <a:r>
              <a:rPr b="1" lang="it-IT" sz="6000" u="sng">
                <a:solidFill>
                  <a:srgbClr val="00FF00"/>
                </a:solidFill>
                <a:latin typeface="Courier New"/>
                <a:ea typeface="Courier New"/>
                <a:cs typeface="Courier New"/>
                <a:sym typeface="Courier New"/>
              </a:rPr>
              <a:t>M</a:t>
            </a:r>
            <a:r>
              <a:rPr b="1" lang="it-IT" sz="6000" u="sng">
                <a:solidFill>
                  <a:srgbClr val="00FFFF"/>
                </a:solidFill>
                <a:latin typeface="Courier New"/>
                <a:ea typeface="Courier New"/>
                <a:cs typeface="Courier New"/>
                <a:sym typeface="Courier New"/>
              </a:rPr>
              <a:t>E</a:t>
            </a:r>
            <a:r>
              <a:rPr b="1" lang="it-IT" sz="6000" u="sng">
                <a:solidFill>
                  <a:srgbClr val="4A86E8"/>
                </a:solidFill>
                <a:latin typeface="Courier New"/>
                <a:ea typeface="Courier New"/>
                <a:cs typeface="Courier New"/>
                <a:sym typeface="Courier New"/>
              </a:rPr>
              <a:t>N</a:t>
            </a:r>
            <a:r>
              <a:rPr b="1" lang="it-IT" sz="6000" u="sng">
                <a:solidFill>
                  <a:srgbClr val="0000FF"/>
                </a:solidFill>
                <a:latin typeface="Courier New"/>
                <a:ea typeface="Courier New"/>
                <a:cs typeface="Courier New"/>
                <a:sym typeface="Courier New"/>
              </a:rPr>
              <a:t>T</a:t>
            </a:r>
            <a:r>
              <a:rPr b="1" lang="it-IT" sz="6000" u="sng">
                <a:solidFill>
                  <a:srgbClr val="9900FF"/>
                </a:solidFill>
                <a:latin typeface="Courier New"/>
                <a:ea typeface="Courier New"/>
                <a:cs typeface="Courier New"/>
                <a:sym typeface="Courier New"/>
              </a:rPr>
              <a:t>A</a:t>
            </a:r>
            <a:r>
              <a:rPr b="1" lang="it-IT" sz="6000" u="sng">
                <a:solidFill>
                  <a:srgbClr val="FF00FF"/>
                </a:solidFill>
                <a:latin typeface="Courier New"/>
                <a:ea typeface="Courier New"/>
                <a:cs typeface="Courier New"/>
                <a:sym typeface="Courier New"/>
              </a:rPr>
              <a:t>Z</a:t>
            </a:r>
            <a:r>
              <a:rPr b="1" lang="it-IT" sz="6000" u="sng">
                <a:solidFill>
                  <a:srgbClr val="000000"/>
                </a:solidFill>
                <a:latin typeface="Courier New"/>
                <a:ea typeface="Courier New"/>
                <a:cs typeface="Courier New"/>
                <a:sym typeface="Courier New"/>
              </a:rPr>
              <a:t>I</a:t>
            </a:r>
            <a:r>
              <a:rPr b="1" lang="it-IT" sz="6000" u="sng">
                <a:solidFill>
                  <a:srgbClr val="FF0000"/>
                </a:solidFill>
                <a:latin typeface="Courier New"/>
                <a:ea typeface="Courier New"/>
                <a:cs typeface="Courier New"/>
                <a:sym typeface="Courier New"/>
              </a:rPr>
              <a:t>O</a:t>
            </a:r>
            <a:r>
              <a:rPr b="1" lang="it-IT" sz="6000" u="sng">
                <a:solidFill>
                  <a:srgbClr val="FF9900"/>
                </a:solidFill>
                <a:latin typeface="Courier New"/>
                <a:ea typeface="Courier New"/>
                <a:cs typeface="Courier New"/>
                <a:sym typeface="Courier New"/>
              </a:rPr>
              <a:t>N</a:t>
            </a:r>
            <a:r>
              <a:rPr b="1" lang="it-IT" sz="6000" u="sng">
                <a:solidFill>
                  <a:srgbClr val="FFFF00"/>
                </a:solidFill>
                <a:latin typeface="Courier New"/>
                <a:ea typeface="Courier New"/>
                <a:cs typeface="Courier New"/>
                <a:sym typeface="Courier New"/>
              </a:rPr>
              <a:t>E</a:t>
            </a:r>
          </a:p>
        </p:txBody>
      </p:sp>
      <p:pic>
        <p:nvPicPr>
          <p:cNvPr id="100" name="Shape 100"/>
          <p:cNvPicPr preferRelativeResize="0"/>
          <p:nvPr/>
        </p:nvPicPr>
        <p:blipFill>
          <a:blip r:embed="rId3">
            <a:alphaModFix/>
          </a:blip>
          <a:stretch>
            <a:fillRect/>
          </a:stretch>
        </p:blipFill>
        <p:spPr>
          <a:xfrm>
            <a:off x="1708275" y="2306325"/>
            <a:ext cx="6665398" cy="4551676"/>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2400"/>
                                        <p:tgtEl>
                                          <p:spTgt spid="99">
                                            <p:txEl>
                                              <p:pRg end="0" st="0"/>
                                            </p:txEl>
                                          </p:spTgt>
                                        </p:tgtEl>
                                      </p:cBhvr>
                                    </p:animEffect>
                                  </p:childTnLst>
                                </p:cTn>
                              </p:par>
                            </p:childTnLst>
                          </p:cTn>
                        </p:par>
                        <p:par>
                          <p:cTn fill="hold">
                            <p:stCondLst>
                              <p:cond delay="2400"/>
                            </p:stCondLst>
                            <p:childTnLst>
                              <p:par>
                                <p:cTn fill="hold" nodeType="afterEffect" presetClass="entr" presetID="2" presetSubtype="1">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2800"/>
                                        <p:tgtEl>
                                          <p:spTgt spid="1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alpha val="42690"/>
          </a:srgbClr>
        </a:solidFill>
      </p:bgPr>
    </p:bg>
    <p:spTree>
      <p:nvGrpSpPr>
        <p:cNvPr id="179" name="Shape 179"/>
        <p:cNvGrpSpPr/>
        <p:nvPr/>
      </p:nvGrpSpPr>
      <p:grpSpPr>
        <a:xfrm>
          <a:off x="0" y="0"/>
          <a:ext cx="0" cy="0"/>
          <a:chOff x="0" y="0"/>
          <a:chExt cx="0" cy="0"/>
        </a:xfrm>
      </p:grpSpPr>
      <p:sp>
        <p:nvSpPr>
          <p:cNvPr id="180" name="Shape 180"/>
          <p:cNvSpPr txBox="1"/>
          <p:nvPr>
            <p:ph type="title"/>
          </p:nvPr>
        </p:nvSpPr>
        <p:spPr>
          <a:xfrm>
            <a:off x="-202725" y="0"/>
            <a:ext cx="7938900" cy="1143000"/>
          </a:xfrm>
          <a:prstGeom prst="rect">
            <a:avLst/>
          </a:prstGeom>
        </p:spPr>
        <p:txBody>
          <a:bodyPr anchorCtr="0" anchor="b" bIns="91425" lIns="91425" rIns="91425" tIns="91425">
            <a:noAutofit/>
          </a:bodyPr>
          <a:lstStyle/>
          <a:p>
            <a:pPr>
              <a:spcBef>
                <a:spcPts val="0"/>
              </a:spcBef>
              <a:buNone/>
            </a:pPr>
            <a:r>
              <a:rPr b="1" lang="it-IT" sz="6000">
                <a:solidFill>
                  <a:srgbClr val="3C78D8"/>
                </a:solidFill>
                <a:latin typeface="Courier New"/>
                <a:ea typeface="Courier New"/>
                <a:cs typeface="Courier New"/>
                <a:sym typeface="Courier New"/>
              </a:rPr>
              <a:t> </a:t>
            </a:r>
            <a:r>
              <a:rPr b="1" lang="it-IT" sz="6000">
                <a:solidFill>
                  <a:srgbClr val="0000FF"/>
                </a:solidFill>
                <a:latin typeface="Courier New"/>
                <a:ea typeface="Courier New"/>
                <a:cs typeface="Courier New"/>
                <a:sym typeface="Courier New"/>
              </a:rPr>
              <a:t>ATTIVITÀ FISICA</a:t>
            </a:r>
          </a:p>
        </p:txBody>
      </p:sp>
      <p:sp>
        <p:nvSpPr>
          <p:cNvPr id="181" name="Shape 181"/>
          <p:cNvSpPr txBox="1"/>
          <p:nvPr/>
        </p:nvSpPr>
        <p:spPr>
          <a:xfrm>
            <a:off x="205300" y="1067150"/>
            <a:ext cx="8738699" cy="3029699"/>
          </a:xfrm>
          <a:prstGeom prst="rect">
            <a:avLst/>
          </a:prstGeom>
          <a:noFill/>
          <a:ln>
            <a:noFill/>
          </a:ln>
        </p:spPr>
        <p:txBody>
          <a:bodyPr anchorCtr="0" anchor="ctr" bIns="91425" lIns="91425" rIns="91425" tIns="91425">
            <a:noAutofit/>
          </a:bodyPr>
          <a:lstStyle/>
          <a:p>
            <a:pPr lvl="0" rtl="0">
              <a:lnSpc>
                <a:spcPct val="140000"/>
              </a:lnSpc>
              <a:spcBef>
                <a:spcPts val="0"/>
              </a:spcBef>
              <a:spcAft>
                <a:spcPts val="800"/>
              </a:spcAft>
              <a:buNone/>
            </a:pPr>
            <a:r>
              <a:rPr lang="it-IT"/>
              <a:t>L’esercizio fisico e l’attività sportiva sono fondamentali per favorire il pieno sviluppo dell’organismo e per promuovere e mantenere uno stato di salute ottimale sia a breve che a lungo termine e anche per soddisfare i bisogni energetici. Una corretta alimentazione la si trova nell’ equilibrata combinazione degli alimenti. Esse prevengono l’insorgenza dell’obesità; soprattutto a quella infantile che è favorita dalla riduzione del movimento perché attirati dalla televisione, dai videogiochi e dal computer. </a:t>
            </a:r>
          </a:p>
          <a:p>
            <a:pPr lvl="0" rtl="0">
              <a:lnSpc>
                <a:spcPct val="140000"/>
              </a:lnSpc>
              <a:spcBef>
                <a:spcPts val="0"/>
              </a:spcBef>
              <a:spcAft>
                <a:spcPts val="800"/>
              </a:spcAft>
              <a:buNone/>
            </a:pPr>
            <a:r>
              <a:rPr lang="it-IT"/>
              <a:t>L’eventuale uso di integratori e prodotti dietetici, vengono usati solo sotto controllo medico e per gli sportivi può essere giustificato solo a condizione che:</a:t>
            </a:r>
          </a:p>
          <a:p>
            <a:pPr lvl="0" rtl="0">
              <a:lnSpc>
                <a:spcPct val="140000"/>
              </a:lnSpc>
              <a:spcBef>
                <a:spcPts val="0"/>
              </a:spcBef>
              <a:buNone/>
            </a:pPr>
            <a:r>
              <a:t/>
            </a:r>
            <a:endParaRPr b="1" sz="1800">
              <a:solidFill>
                <a:srgbClr val="2A2A25"/>
              </a:solidFill>
            </a:endParaRPr>
          </a:p>
        </p:txBody>
      </p:sp>
      <p:sp>
        <p:nvSpPr>
          <p:cNvPr id="182" name="Shape 182"/>
          <p:cNvSpPr txBox="1"/>
          <p:nvPr/>
        </p:nvSpPr>
        <p:spPr>
          <a:xfrm>
            <a:off x="464950" y="3335400"/>
            <a:ext cx="4577099" cy="3453899"/>
          </a:xfrm>
          <a:prstGeom prst="rect">
            <a:avLst/>
          </a:prstGeom>
          <a:noFill/>
          <a:ln>
            <a:noFill/>
          </a:ln>
        </p:spPr>
        <p:txBody>
          <a:bodyPr anchorCtr="0" anchor="t" bIns="91425" lIns="91425" rIns="91425" tIns="91425">
            <a:noAutofit/>
          </a:bodyPr>
          <a:lstStyle/>
          <a:p>
            <a:pPr indent="-323850" lvl="0" marL="457200" rtl="0">
              <a:spcBef>
                <a:spcPts val="0"/>
              </a:spcBef>
              <a:buClr>
                <a:srgbClr val="000000"/>
              </a:buClr>
              <a:buSzPct val="100000"/>
              <a:buFont typeface="Arial"/>
              <a:buChar char="●"/>
            </a:pPr>
            <a:r>
              <a:rPr lang="it-IT" sz="1500"/>
              <a:t>gli apporti energetici e nutritivi della razione alimentare vengano completati e non sbilanciati</a:t>
            </a:r>
          </a:p>
          <a:p>
            <a:pPr indent="-323850" lvl="0" marL="457200" rtl="0">
              <a:spcBef>
                <a:spcPts val="0"/>
              </a:spcBef>
              <a:buClr>
                <a:srgbClr val="000000"/>
              </a:buClr>
              <a:buSzPct val="100000"/>
              <a:buFont typeface="Arial"/>
              <a:buChar char="●"/>
            </a:pPr>
            <a:r>
              <a:rPr lang="it-IT" sz="1500"/>
              <a:t>si pratichino delle attività agonistiche o amatoriali che comportano un dispendio energetico particolarmente elevato e un’eccessiva perdita di minerali con la sudorazione</a:t>
            </a:r>
          </a:p>
          <a:p>
            <a:pPr indent="-323850" lvl="0" marL="457200" rtl="0">
              <a:spcBef>
                <a:spcPts val="0"/>
              </a:spcBef>
              <a:buClr>
                <a:srgbClr val="000000"/>
              </a:buClr>
              <a:buSzPct val="100000"/>
              <a:buFont typeface="Arial"/>
              <a:buChar char="●"/>
            </a:pPr>
            <a:r>
              <a:rPr lang="it-IT" sz="1500"/>
              <a:t>si scelga, tra le numerose opzioni disponibili, quella effettivamente rispondente alle proprie necessità specifiche</a:t>
            </a:r>
          </a:p>
          <a:p>
            <a:pPr indent="-323850" lvl="0" marL="457200">
              <a:spcBef>
                <a:spcPts val="0"/>
              </a:spcBef>
              <a:buClr>
                <a:srgbClr val="000000"/>
              </a:buClr>
              <a:buSzPct val="100000"/>
              <a:buFont typeface="Arial"/>
              <a:buChar char="●"/>
            </a:pPr>
            <a:r>
              <a:rPr lang="it-IT" sz="1500"/>
              <a:t>si osservino attentamente le modalità d’uso e le eventuali avvertenze, non superando le dosi consigliate ed evitando l’uso prolungato.</a:t>
            </a:r>
          </a:p>
        </p:txBody>
      </p:sp>
      <p:pic>
        <p:nvPicPr>
          <p:cNvPr id="183" name="Shape 183"/>
          <p:cNvPicPr preferRelativeResize="0"/>
          <p:nvPr/>
        </p:nvPicPr>
        <p:blipFill>
          <a:blip r:embed="rId3">
            <a:alphaModFix/>
          </a:blip>
          <a:stretch>
            <a:fillRect/>
          </a:stretch>
        </p:blipFill>
        <p:spPr>
          <a:xfrm>
            <a:off x="5042050" y="3170050"/>
            <a:ext cx="3976399" cy="3230949"/>
          </a:xfrm>
          <a:prstGeom prst="rect">
            <a:avLst/>
          </a:prstGeom>
          <a:noFill/>
          <a:ln cap="flat" cmpd="sng" w="19050">
            <a:solidFill>
              <a:srgbClr val="1155CC"/>
            </a:solidFill>
            <a:prstDash val="dash"/>
            <a:round/>
            <a:headEnd len="med" w="med" type="none"/>
            <a:tailEnd len="med" w="med" type="none"/>
          </a:ln>
        </p:spPr>
      </p:pic>
      <p:sp>
        <p:nvSpPr>
          <p:cNvPr id="184" name="Shape 184"/>
          <p:cNvSpPr txBox="1"/>
          <p:nvPr/>
        </p:nvSpPr>
        <p:spPr>
          <a:xfrm>
            <a:off x="5241900" y="5835950"/>
            <a:ext cx="3902099" cy="737700"/>
          </a:xfrm>
          <a:prstGeom prst="rect">
            <a:avLst/>
          </a:prstGeom>
          <a:noFill/>
          <a:ln>
            <a:noFill/>
          </a:ln>
        </p:spPr>
        <p:txBody>
          <a:bodyPr anchorCtr="0" anchor="t" bIns="91425" lIns="91425" rIns="91425" tIns="91425">
            <a:noAutofit/>
          </a:bodyPr>
          <a:lstStyle/>
          <a:p>
            <a:pPr>
              <a:spcBef>
                <a:spcPts val="0"/>
              </a:spcBef>
              <a:buNone/>
            </a:pPr>
            <a:r>
              <a:rPr b="1" lang="it-IT">
                <a:solidFill>
                  <a:srgbClr val="FF0000"/>
                </a:solidFill>
              </a:rPr>
              <a:t>UN SOGGETTO SANO, NON HA BISOGNO DI ALCUNA INTEGRAZIONE !</a:t>
            </a:r>
          </a:p>
        </p:txBody>
      </p:sp>
    </p:spTree>
  </p:cSld>
  <p:clrMapOvr>
    <a:masterClrMapping/>
  </p:clrMapOvr>
  <mc:AlternateContent>
    <mc:Choice Requires="p14">
      <p:transition spd="slow">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2800"/>
                                        <p:tgtEl>
                                          <p:spTgt spid="180"/>
                                        </p:tgtEl>
                                        <p:attrNameLst>
                                          <p:attrName>ppt_w</p:attrName>
                                        </p:attrNameLst>
                                      </p:cBhvr>
                                      <p:tavLst>
                                        <p:tav fmla="" tm="0">
                                          <p:val>
                                            <p:strVal val="0"/>
                                          </p:val>
                                        </p:tav>
                                        <p:tav fmla="" tm="100000">
                                          <p:val>
                                            <p:strVal val="#ppt_w"/>
                                          </p:val>
                                        </p:tav>
                                      </p:tavLst>
                                    </p:anim>
                                    <p:anim calcmode="lin" valueType="num">
                                      <p:cBhvr additive="base">
                                        <p:cTn dur="2800"/>
                                        <p:tgtEl>
                                          <p:spTgt spid="180"/>
                                        </p:tgtEl>
                                        <p:attrNameLst>
                                          <p:attrName>ppt_h</p:attrName>
                                        </p:attrNameLst>
                                      </p:cBhvr>
                                      <p:tavLst>
                                        <p:tav fmla="" tm="0">
                                          <p:val>
                                            <p:strVal val="0"/>
                                          </p:val>
                                        </p:tav>
                                        <p:tav fmla="" tm="100000">
                                          <p:val>
                                            <p:strVal val="#ppt_h"/>
                                          </p:val>
                                        </p:tav>
                                      </p:tavLst>
                                    </p:anim>
                                  </p:childTnLst>
                                </p:cTn>
                              </p:par>
                            </p:childTnLst>
                          </p:cTn>
                        </p:par>
                        <p:par>
                          <p:cTn fill="hold">
                            <p:stCondLst>
                              <p:cond delay="2800"/>
                            </p:stCondLst>
                            <p:childTnLst>
                              <p:par>
                                <p:cTn fill="hold" nodeType="after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2400"/>
                                        <p:tgtEl>
                                          <p:spTgt spid="181"/>
                                        </p:tgtEl>
                                      </p:cBhvr>
                                    </p:animEffect>
                                  </p:childTnLst>
                                </p:cTn>
                              </p:par>
                            </p:childTnLst>
                          </p:cTn>
                        </p:par>
                        <p:par>
                          <p:cTn fill="hold">
                            <p:stCondLst>
                              <p:cond delay="5200"/>
                            </p:stCondLst>
                            <p:childTnLst>
                              <p:par>
                                <p:cTn fill="hold" nodeType="afterEffect" presetClass="entr" presetID="2" presetSubtype="2">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2300"/>
                                        <p:tgtEl>
                                          <p:spTgt spid="182"/>
                                        </p:tgtEl>
                                        <p:attrNameLst>
                                          <p:attrName>ppt_x</p:attrName>
                                        </p:attrNameLst>
                                      </p:cBhvr>
                                      <p:tavLst>
                                        <p:tav fmla="" tm="0">
                                          <p:val>
                                            <p:strVal val="#ppt_x+1"/>
                                          </p:val>
                                        </p:tav>
                                        <p:tav fmla="" tm="100000">
                                          <p:val>
                                            <p:strVal val="#ppt_x"/>
                                          </p:val>
                                        </p:tav>
                                      </p:tavLst>
                                    </p:anim>
                                  </p:childTnLst>
                                </p:cTn>
                              </p:par>
                            </p:childTnLst>
                          </p:cTn>
                        </p:par>
                        <p:par>
                          <p:cTn fill="hold">
                            <p:stCondLst>
                              <p:cond delay="7500"/>
                            </p:stCondLst>
                            <p:childTnLst>
                              <p:par>
                                <p:cTn fill="hold" nodeType="afterEffect" presetClass="entr" presetID="2" presetSubtype="4">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2400"/>
                                        <p:tgtEl>
                                          <p:spTgt spid="183"/>
                                        </p:tgtEl>
                                        <p:attrNameLst>
                                          <p:attrName>ppt_y</p:attrName>
                                        </p:attrNameLst>
                                      </p:cBhvr>
                                      <p:tavLst>
                                        <p:tav fmla="" tm="0">
                                          <p:val>
                                            <p:strVal val="#ppt_y+1"/>
                                          </p:val>
                                        </p:tav>
                                        <p:tav fmla="" tm="100000">
                                          <p:val>
                                            <p:strVal val="#ppt_y"/>
                                          </p:val>
                                        </p:tav>
                                      </p:tavLst>
                                    </p:anim>
                                  </p:childTnLst>
                                </p:cTn>
                              </p:par>
                            </p:childTnLst>
                          </p:cTn>
                        </p:par>
                        <p:par>
                          <p:cTn fill="hold">
                            <p:stCondLst>
                              <p:cond delay="9900"/>
                            </p:stCondLst>
                            <p:childTnLst>
                              <p:par>
                                <p:cTn fill="hold" nodeType="afterEffect" presetClass="emph" presetID="8" presetSubtype="0">
                                  <p:stCondLst>
                                    <p:cond delay="0"/>
                                  </p:stCondLst>
                                  <p:childTnLst>
                                    <p:animRot by="-21600000">
                                      <p:cBhvr>
                                        <p:cTn dur="2600" fill="hold"/>
                                        <p:tgtEl>
                                          <p:spTgt spid="18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00">
            <a:alpha val="42690"/>
          </a:srgbClr>
        </a:solidFill>
      </p:bgPr>
    </p:bg>
    <p:spTree>
      <p:nvGrpSpPr>
        <p:cNvPr id="188" name="Shape 188"/>
        <p:cNvGrpSpPr/>
        <p:nvPr/>
      </p:nvGrpSpPr>
      <p:grpSpPr>
        <a:xfrm>
          <a:off x="0" y="0"/>
          <a:ext cx="0" cy="0"/>
          <a:chOff x="0" y="0"/>
          <a:chExt cx="0" cy="0"/>
        </a:xfrm>
      </p:grpSpPr>
      <p:sp>
        <p:nvSpPr>
          <p:cNvPr id="189" name="Shape 189"/>
          <p:cNvSpPr txBox="1"/>
          <p:nvPr>
            <p:ph type="ctrTitle"/>
          </p:nvPr>
        </p:nvSpPr>
        <p:spPr>
          <a:xfrm>
            <a:off x="1078900" y="841250"/>
            <a:ext cx="6815099" cy="1234199"/>
          </a:xfrm>
          <a:prstGeom prst="rect">
            <a:avLst/>
          </a:prstGeom>
        </p:spPr>
        <p:txBody>
          <a:bodyPr anchorCtr="0" anchor="b" bIns="91425" lIns="91425" rIns="91425" tIns="91425">
            <a:noAutofit/>
          </a:bodyPr>
          <a:lstStyle/>
          <a:p>
            <a:pPr>
              <a:spcBef>
                <a:spcPts val="0"/>
              </a:spcBef>
              <a:buNone/>
            </a:pPr>
            <a:r>
              <a:rPr lang="it-IT" sz="7200">
                <a:solidFill>
                  <a:srgbClr val="1155CC"/>
                </a:solidFill>
                <a:latin typeface="Courier New"/>
                <a:ea typeface="Courier New"/>
                <a:cs typeface="Courier New"/>
                <a:sym typeface="Courier New"/>
              </a:rPr>
              <a:t>BIBLIOGRAFIA</a:t>
            </a:r>
          </a:p>
        </p:txBody>
      </p:sp>
      <p:sp>
        <p:nvSpPr>
          <p:cNvPr id="190" name="Shape 190"/>
          <p:cNvSpPr txBox="1"/>
          <p:nvPr>
            <p:ph idx="1" type="subTitle"/>
          </p:nvPr>
        </p:nvSpPr>
        <p:spPr>
          <a:xfrm>
            <a:off x="2570650" y="2418075"/>
            <a:ext cx="6045300" cy="2865899"/>
          </a:xfrm>
          <a:prstGeom prst="rect">
            <a:avLst/>
          </a:prstGeom>
        </p:spPr>
        <p:txBody>
          <a:bodyPr anchorCtr="0" anchor="t" bIns="91425" lIns="91425" rIns="91425" tIns="91425">
            <a:noAutofit/>
          </a:bodyPr>
          <a:lstStyle/>
          <a:p>
            <a:pPr rtl="0">
              <a:spcBef>
                <a:spcPts val="0"/>
              </a:spcBef>
              <a:buNone/>
            </a:pPr>
            <a:r>
              <a:rPr b="1" lang="it-IT" sz="1800">
                <a:solidFill>
                  <a:srgbClr val="CD118C"/>
                </a:solidFill>
              </a:rPr>
              <a:t>Le fotografie sono state tratte da:</a:t>
            </a:r>
          </a:p>
          <a:p>
            <a:pPr indent="-317500" lvl="0" marL="457200" rtl="0">
              <a:spcBef>
                <a:spcPts val="0"/>
              </a:spcBef>
              <a:buClr>
                <a:srgbClr val="000000"/>
              </a:buClr>
              <a:buSzPct val="100000"/>
              <a:buFont typeface="Arial"/>
              <a:buChar char="●"/>
            </a:pPr>
            <a:r>
              <a:rPr lang="it-IT" sz="1400" u="sng">
                <a:solidFill>
                  <a:srgbClr val="000000"/>
                </a:solidFill>
                <a:hlinkClick r:id="rId3"/>
              </a:rPr>
              <a:t>http://www.dietagenetica.it/la-nuova-piramide-alimentare</a:t>
            </a:r>
          </a:p>
          <a:p>
            <a:pPr indent="-317500" lvl="0" marL="457200" rtl="0">
              <a:spcBef>
                <a:spcPts val="0"/>
              </a:spcBef>
              <a:buClr>
                <a:srgbClr val="000000"/>
              </a:buClr>
              <a:buSzPct val="100000"/>
              <a:buFont typeface="Arial"/>
              <a:buChar char="●"/>
            </a:pPr>
            <a:r>
              <a:rPr lang="it-IT" sz="1400" u="sng">
                <a:solidFill>
                  <a:srgbClr val="000000"/>
                </a:solidFill>
                <a:hlinkClick r:id="rId4"/>
              </a:rPr>
              <a:t>http://nutritionvalley.it/salute/intestino/intestino-tenue.html</a:t>
            </a:r>
          </a:p>
          <a:p>
            <a:pPr indent="-317500" lvl="0" marL="457200" rtl="0">
              <a:spcBef>
                <a:spcPts val="0"/>
              </a:spcBef>
              <a:buClr>
                <a:srgbClr val="000000"/>
              </a:buClr>
              <a:buSzPct val="100000"/>
              <a:buFont typeface="Arial"/>
              <a:buChar char="●"/>
            </a:pPr>
            <a:r>
              <a:rPr lang="it-IT" sz="1400" u="sng">
                <a:solidFill>
                  <a:srgbClr val="000000"/>
                </a:solidFill>
                <a:hlinkClick r:id="rId5"/>
              </a:rPr>
              <a:t>http://medicinaesteticaonline.net/2014/03/24/qual-e-la-differenza-tra-anoressia-e-bulimia/</a:t>
            </a:r>
          </a:p>
          <a:p>
            <a:pPr indent="-317500" lvl="0" marL="457200" rtl="0">
              <a:spcBef>
                <a:spcPts val="0"/>
              </a:spcBef>
              <a:buClr>
                <a:srgbClr val="000000"/>
              </a:buClr>
              <a:buSzPct val="100000"/>
              <a:buFont typeface="Arial"/>
              <a:buChar char="●"/>
            </a:pPr>
            <a:r>
              <a:rPr lang="it-IT" sz="1400" u="sng">
                <a:solidFill>
                  <a:srgbClr val="000000"/>
                </a:solidFill>
                <a:hlinkClick r:id="rId6"/>
              </a:rPr>
              <a:t>http://www.yourfashionchic.it/anoressia-e-bulimiascopriamo-insieme-cosa-sono-e-cosa-provocano/</a:t>
            </a:r>
          </a:p>
          <a:p>
            <a:pPr rtl="0">
              <a:spcBef>
                <a:spcPts val="0"/>
              </a:spcBef>
              <a:buNone/>
            </a:pPr>
            <a:r>
              <a:t/>
            </a:r>
            <a:endParaRPr sz="1400"/>
          </a:p>
          <a:p>
            <a:pPr rtl="0">
              <a:spcBef>
                <a:spcPts val="0"/>
              </a:spcBef>
              <a:buNone/>
            </a:pPr>
            <a:r>
              <a:t/>
            </a:r>
            <a:endParaRPr sz="1400"/>
          </a:p>
          <a:p>
            <a:pPr lvl="0" rtl="0">
              <a:spcBef>
                <a:spcPts val="0"/>
              </a:spcBef>
              <a:buNone/>
            </a:pPr>
            <a:r>
              <a:rPr b="1" lang="it-IT" sz="1800">
                <a:solidFill>
                  <a:srgbClr val="3C78D8"/>
                </a:solidFill>
              </a:rPr>
              <a:t>Alcuni testi sono stati tratti da: </a:t>
            </a:r>
          </a:p>
          <a:p>
            <a:pPr indent="-317500" lvl="0" marL="457200" rtl="0">
              <a:spcBef>
                <a:spcPts val="0"/>
              </a:spcBef>
              <a:buClr>
                <a:srgbClr val="000000"/>
              </a:buClr>
              <a:buSzPct val="100000"/>
              <a:buFont typeface="Arial"/>
              <a:buChar char="●"/>
            </a:pPr>
            <a:r>
              <a:rPr lang="it-IT" sz="1400">
                <a:solidFill>
                  <a:srgbClr val="000000"/>
                </a:solidFill>
              </a:rPr>
              <a:t>vari siti</a:t>
            </a:r>
          </a:p>
          <a:p>
            <a:pPr indent="-317500" lvl="0" marL="457200">
              <a:spcBef>
                <a:spcPts val="0"/>
              </a:spcBef>
              <a:buClr>
                <a:srgbClr val="000000"/>
              </a:buClr>
              <a:buSzPct val="100000"/>
              <a:buFont typeface="Arial"/>
              <a:buChar char="●"/>
            </a:pPr>
            <a:r>
              <a:rPr lang="it-IT" sz="1400">
                <a:solidFill>
                  <a:srgbClr val="000000"/>
                </a:solidFill>
              </a:rPr>
              <a:t>libro: “SULLO SPORT” casa ed. G. D’Anna</a:t>
            </a:r>
          </a:p>
        </p:txBody>
      </p:sp>
      <p:pic>
        <p:nvPicPr>
          <p:cNvPr id="191" name="Shape 191"/>
          <p:cNvPicPr preferRelativeResize="0"/>
          <p:nvPr/>
        </p:nvPicPr>
        <p:blipFill>
          <a:blip r:embed="rId7">
            <a:alphaModFix/>
          </a:blip>
          <a:stretch>
            <a:fillRect/>
          </a:stretch>
        </p:blipFill>
        <p:spPr>
          <a:xfrm rot="288862">
            <a:off x="6780519" y="4383777"/>
            <a:ext cx="2125559" cy="2023871"/>
          </a:xfrm>
          <a:prstGeom prst="rect">
            <a:avLst/>
          </a:prstGeom>
          <a:noFill/>
          <a:ln cap="flat" cmpd="sng" w="19050">
            <a:solidFill>
              <a:srgbClr val="3C78D8"/>
            </a:solidFill>
            <a:prstDash val="solid"/>
            <a:round/>
            <a:headEnd len="med" w="med" type="none"/>
            <a:tailEnd len="med" w="med" type="none"/>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2600"/>
                                        <p:tgtEl>
                                          <p:spTgt spid="189"/>
                                        </p:tgtEl>
                                        <p:attrNameLst>
                                          <p:attrName>ppt_w</p:attrName>
                                        </p:attrNameLst>
                                      </p:cBhvr>
                                      <p:tavLst>
                                        <p:tav fmla="" tm="0">
                                          <p:val>
                                            <p:strVal val="0"/>
                                          </p:val>
                                        </p:tav>
                                        <p:tav fmla="" tm="100000">
                                          <p:val>
                                            <p:strVal val="#ppt_w"/>
                                          </p:val>
                                        </p:tav>
                                      </p:tavLst>
                                    </p:anim>
                                    <p:anim calcmode="lin" valueType="num">
                                      <p:cBhvr additive="base">
                                        <p:cTn dur="2600"/>
                                        <p:tgtEl>
                                          <p:spTgt spid="189"/>
                                        </p:tgtEl>
                                        <p:attrNameLst>
                                          <p:attrName>ppt_h</p:attrName>
                                        </p:attrNameLst>
                                      </p:cBhvr>
                                      <p:tavLst>
                                        <p:tav fmla="" tm="0">
                                          <p:val>
                                            <p:strVal val="0"/>
                                          </p:val>
                                        </p:tav>
                                        <p:tav fmla="" tm="100000">
                                          <p:val>
                                            <p:strVal val="#ppt_h"/>
                                          </p:val>
                                        </p:tav>
                                      </p:tavLst>
                                    </p:anim>
                                  </p:childTnLst>
                                </p:cTn>
                              </p:par>
                            </p:childTnLst>
                          </p:cTn>
                        </p:par>
                        <p:par>
                          <p:cTn fill="hold">
                            <p:stCondLst>
                              <p:cond delay="2600"/>
                            </p:stCondLst>
                            <p:childTnLst>
                              <p:par>
                                <p:cTn fill="hold" nodeType="after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2500"/>
                                        <p:tgtEl>
                                          <p:spTgt spid="190"/>
                                        </p:tgtEl>
                                      </p:cBhvr>
                                    </p:animEffect>
                                  </p:childTnLst>
                                </p:cTn>
                              </p:par>
                            </p:childTnLst>
                          </p:cTn>
                        </p:par>
                        <p:par>
                          <p:cTn fill="hold">
                            <p:stCondLst>
                              <p:cond delay="5100"/>
                            </p:stCondLst>
                            <p:childTnLst>
                              <p:par>
                                <p:cTn fill="hold" nodeType="afterEffect" presetClass="entr" presetID="2" presetSubtype="1">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2500"/>
                                        <p:tgtEl>
                                          <p:spTgt spid="19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95" name="Shape 195"/>
        <p:cNvGrpSpPr/>
        <p:nvPr/>
      </p:nvGrpSpPr>
      <p:grpSpPr>
        <a:xfrm>
          <a:off x="0" y="0"/>
          <a:ext cx="0" cy="0"/>
          <a:chOff x="0" y="0"/>
          <a:chExt cx="0" cy="0"/>
        </a:xfrm>
      </p:grpSpPr>
      <p:sp>
        <p:nvSpPr>
          <p:cNvPr id="196" name="Shape 196"/>
          <p:cNvSpPr txBox="1"/>
          <p:nvPr>
            <p:ph type="ctrTitle"/>
          </p:nvPr>
        </p:nvSpPr>
        <p:spPr>
          <a:xfrm>
            <a:off x="1255375" y="-21875"/>
            <a:ext cx="7391700" cy="1162499"/>
          </a:xfrm>
          <a:prstGeom prst="rect">
            <a:avLst/>
          </a:prstGeom>
        </p:spPr>
        <p:txBody>
          <a:bodyPr anchorCtr="0" anchor="b" bIns="91425" lIns="91425" rIns="91425" tIns="91425">
            <a:noAutofit/>
          </a:bodyPr>
          <a:lstStyle/>
          <a:p>
            <a:pPr>
              <a:spcBef>
                <a:spcPts val="0"/>
              </a:spcBef>
              <a:buNone/>
            </a:pPr>
            <a:r>
              <a:rPr lang="it-IT">
                <a:latin typeface="Courier New"/>
                <a:ea typeface="Courier New"/>
                <a:cs typeface="Courier New"/>
                <a:sym typeface="Courier New"/>
              </a:rPr>
              <a:t>PATATINE FRITTE</a:t>
            </a:r>
          </a:p>
        </p:txBody>
      </p:sp>
      <p:pic>
        <p:nvPicPr>
          <p:cNvPr id="197" name="Shape 197"/>
          <p:cNvPicPr preferRelativeResize="0"/>
          <p:nvPr/>
        </p:nvPicPr>
        <p:blipFill>
          <a:blip r:embed="rId3">
            <a:alphaModFix/>
          </a:blip>
          <a:stretch>
            <a:fillRect/>
          </a:stretch>
        </p:blipFill>
        <p:spPr>
          <a:xfrm>
            <a:off x="3073325" y="1253700"/>
            <a:ext cx="4673925" cy="5431675"/>
          </a:xfrm>
          <a:prstGeom prst="rect">
            <a:avLst/>
          </a:prstGeom>
          <a:noFill/>
          <a:ln>
            <a:noFill/>
          </a:ln>
        </p:spPr>
      </p:pic>
      <p:sp>
        <p:nvSpPr>
          <p:cNvPr id="198" name="Shape 198"/>
          <p:cNvSpPr txBox="1"/>
          <p:nvPr/>
        </p:nvSpPr>
        <p:spPr>
          <a:xfrm>
            <a:off x="7925250" y="5301787"/>
            <a:ext cx="936299" cy="691799"/>
          </a:xfrm>
          <a:prstGeom prst="rect">
            <a:avLst/>
          </a:prstGeom>
          <a:noFill/>
          <a:ln>
            <a:noFill/>
          </a:ln>
        </p:spPr>
        <p:txBody>
          <a:bodyPr anchorCtr="0" anchor="t" bIns="91425" lIns="91425" rIns="91425" tIns="91425">
            <a:noAutofit/>
          </a:bodyPr>
          <a:lstStyle/>
          <a:p>
            <a:pPr>
              <a:spcBef>
                <a:spcPts val="0"/>
              </a:spcBef>
              <a:buNone/>
            </a:pPr>
            <a:r>
              <a:rPr lang="it-IT" sz="3600">
                <a:solidFill>
                  <a:schemeClr val="lt1"/>
                </a:solidFill>
              </a:rPr>
              <a:t>II D</a:t>
            </a:r>
          </a:p>
        </p:txBody>
      </p:sp>
      <p:sp>
        <p:nvSpPr>
          <p:cNvPr id="199" name="Shape 199"/>
          <p:cNvSpPr txBox="1"/>
          <p:nvPr/>
        </p:nvSpPr>
        <p:spPr>
          <a:xfrm>
            <a:off x="7564200" y="5993575"/>
            <a:ext cx="1658399" cy="691799"/>
          </a:xfrm>
          <a:prstGeom prst="rect">
            <a:avLst/>
          </a:prstGeom>
          <a:noFill/>
          <a:ln>
            <a:noFill/>
          </a:ln>
        </p:spPr>
        <p:txBody>
          <a:bodyPr anchorCtr="0" anchor="t" bIns="91425" lIns="91425" rIns="91425" tIns="91425">
            <a:noAutofit/>
          </a:bodyPr>
          <a:lstStyle/>
          <a:p>
            <a:pPr rtl="0" algn="ctr">
              <a:spcBef>
                <a:spcPts val="0"/>
              </a:spcBef>
              <a:buNone/>
            </a:pPr>
            <a:r>
              <a:rPr lang="it-IT">
                <a:solidFill>
                  <a:schemeClr val="lt1"/>
                </a:solidFill>
              </a:rPr>
              <a:t>ROMA</a:t>
            </a:r>
          </a:p>
          <a:p>
            <a:pPr algn="ctr">
              <a:spcBef>
                <a:spcPts val="0"/>
              </a:spcBef>
              <a:buNone/>
            </a:pPr>
            <a:r>
              <a:rPr lang="it-IT">
                <a:solidFill>
                  <a:schemeClr val="lt1"/>
                </a:solidFill>
              </a:rPr>
              <a:t>28-05-2015</a:t>
            </a:r>
          </a:p>
        </p:txBody>
      </p:sp>
      <p:sp>
        <p:nvSpPr>
          <p:cNvPr id="200" name="Shape 200"/>
          <p:cNvSpPr txBox="1"/>
          <p:nvPr/>
        </p:nvSpPr>
        <p:spPr>
          <a:xfrm>
            <a:off x="1197625" y="1040825"/>
            <a:ext cx="3165299" cy="691799"/>
          </a:xfrm>
          <a:prstGeom prst="rect">
            <a:avLst/>
          </a:prstGeom>
          <a:noFill/>
          <a:ln>
            <a:noFill/>
          </a:ln>
        </p:spPr>
        <p:txBody>
          <a:bodyPr anchorCtr="0" anchor="t" bIns="91425" lIns="91425" rIns="91425" tIns="91425">
            <a:noAutofit/>
          </a:bodyPr>
          <a:lstStyle/>
          <a:p>
            <a:pPr rtl="0">
              <a:spcBef>
                <a:spcPts val="0"/>
              </a:spcBef>
              <a:buNone/>
            </a:pPr>
            <a:r>
              <a:rPr lang="it-IT" sz="1800">
                <a:solidFill>
                  <a:srgbClr val="FFFFFF"/>
                </a:solidFill>
              </a:rPr>
              <a:t>I.S.S.LEONARDO DA VINCI </a:t>
            </a:r>
          </a:p>
          <a:p>
            <a:pPr>
              <a:spcBef>
                <a:spcPts val="0"/>
              </a:spcBef>
              <a:buNone/>
            </a:pPr>
            <a:r>
              <a:rPr lang="it-IT">
                <a:solidFill>
                  <a:srgbClr val="FFFFFF"/>
                </a:solidFill>
              </a:rPr>
              <a:t>       sede Duca degli Abruzzi</a:t>
            </a:r>
          </a:p>
        </p:txBody>
      </p:sp>
    </p:spTree>
  </p:cSld>
  <p:clrMapOvr>
    <a:masterClrMapping/>
  </p:clrMapOvr>
  <mc:AlternateContent>
    <mc:Choice Requires="p14">
      <p:transition spd="slow">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2700"/>
                                        <p:tgtEl>
                                          <p:spTgt spid="197"/>
                                        </p:tgtEl>
                                        <p:attrNameLst>
                                          <p:attrName>ppt_w</p:attrName>
                                        </p:attrNameLst>
                                      </p:cBhvr>
                                      <p:tavLst>
                                        <p:tav fmla="" tm="0">
                                          <p:val>
                                            <p:strVal val="0"/>
                                          </p:val>
                                        </p:tav>
                                        <p:tav fmla="" tm="100000">
                                          <p:val>
                                            <p:strVal val="#ppt_w"/>
                                          </p:val>
                                        </p:tav>
                                      </p:tavLst>
                                    </p:anim>
                                    <p:anim calcmode="lin" valueType="num">
                                      <p:cBhvr additive="base">
                                        <p:cTn dur="2700"/>
                                        <p:tgtEl>
                                          <p:spTgt spid="197"/>
                                        </p:tgtEl>
                                        <p:attrNameLst>
                                          <p:attrName>ppt_h</p:attrName>
                                        </p:attrNameLst>
                                      </p:cBhvr>
                                      <p:tavLst>
                                        <p:tav fmla="" tm="0">
                                          <p:val>
                                            <p:strVal val="0"/>
                                          </p:val>
                                        </p:tav>
                                        <p:tav fmla="" tm="100000">
                                          <p:val>
                                            <p:strVal val="#ppt_h"/>
                                          </p:val>
                                        </p:tav>
                                      </p:tavLst>
                                    </p:anim>
                                  </p:childTnLst>
                                </p:cTn>
                              </p:par>
                            </p:childTnLst>
                          </p:cTn>
                        </p:par>
                        <p:par>
                          <p:cTn fill="hold">
                            <p:stCondLst>
                              <p:cond delay="2700"/>
                            </p:stCondLst>
                            <p:childTnLst>
                              <p:par>
                                <p:cTn fill="hold" nodeType="afterEffect" presetClass="entr" presetID="2" presetSubtype="4">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2400"/>
                                        <p:tgtEl>
                                          <p:spTgt spid="196"/>
                                        </p:tgtEl>
                                        <p:attrNameLst>
                                          <p:attrName>ppt_y</p:attrName>
                                        </p:attrNameLst>
                                      </p:cBhvr>
                                      <p:tavLst>
                                        <p:tav fmla="" tm="0">
                                          <p:val>
                                            <p:strVal val="#ppt_y+1"/>
                                          </p:val>
                                        </p:tav>
                                        <p:tav fmla="" tm="100000">
                                          <p:val>
                                            <p:strVal val="#ppt_y"/>
                                          </p:val>
                                        </p:tav>
                                      </p:tavLst>
                                    </p:anim>
                                  </p:childTnLst>
                                </p:cTn>
                              </p:par>
                            </p:childTnLst>
                          </p:cTn>
                        </p:par>
                        <p:par>
                          <p:cTn fill="hold">
                            <p:stCondLst>
                              <p:cond delay="5100"/>
                            </p:stCondLst>
                            <p:childTnLst>
                              <p:par>
                                <p:cTn fill="hold" nodeType="afterEffect" presetClass="entr" presetID="2" presetSubtype="8">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2500"/>
                                        <p:tgtEl>
                                          <p:spTgt spid="198"/>
                                        </p:tgtEl>
                                        <p:attrNameLst>
                                          <p:attrName>ppt_x</p:attrName>
                                        </p:attrNameLst>
                                      </p:cBhvr>
                                      <p:tavLst>
                                        <p:tav fmla="" tm="0">
                                          <p:val>
                                            <p:strVal val="#ppt_x-1"/>
                                          </p:val>
                                        </p:tav>
                                        <p:tav fmla="" tm="100000">
                                          <p:val>
                                            <p:strVal val="#ppt_x"/>
                                          </p:val>
                                        </p:tav>
                                      </p:tavLst>
                                    </p:anim>
                                  </p:childTnLst>
                                </p:cTn>
                              </p:par>
                            </p:childTnLst>
                          </p:cTn>
                        </p:par>
                        <p:par>
                          <p:cTn fill="hold">
                            <p:stCondLst>
                              <p:cond delay="7600"/>
                            </p:stCondLst>
                            <p:childTnLst>
                              <p:par>
                                <p:cTn fill="hold" nodeType="afterEffect" presetClass="entr" presetID="2" presetSubtype="1">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2600"/>
                                        <p:tgtEl>
                                          <p:spTgt spid="199"/>
                                        </p:tgtEl>
                                        <p:attrNameLst>
                                          <p:attrName>ppt_y</p:attrName>
                                        </p:attrNameLst>
                                      </p:cBhvr>
                                      <p:tavLst>
                                        <p:tav fmla="" tm="0">
                                          <p:val>
                                            <p:strVal val="#ppt_y-1"/>
                                          </p:val>
                                        </p:tav>
                                        <p:tav fmla="" tm="100000">
                                          <p:val>
                                            <p:strVal val="#ppt_y"/>
                                          </p:val>
                                        </p:tav>
                                      </p:tavLst>
                                    </p:anim>
                                  </p:childTnLst>
                                </p:cTn>
                              </p:par>
                            </p:childTnLst>
                          </p:cTn>
                        </p:par>
                        <p:par>
                          <p:cTn fill="hold">
                            <p:stCondLst>
                              <p:cond delay="10200"/>
                            </p:stCondLst>
                            <p:childTnLst>
                              <p:par>
                                <p:cTn fill="hold" nodeType="afterEffect" presetClass="emph" presetID="8" presetSubtype="0">
                                  <p:stCondLst>
                                    <p:cond delay="0"/>
                                  </p:stCondLst>
                                  <p:childTnLst>
                                    <p:animRot by="-21600000">
                                      <p:cBhvr>
                                        <p:cTn dur="2800" fill="hold"/>
                                        <p:tgtEl>
                                          <p:spTgt spid="200"/>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D26">
            <a:alpha val="42690"/>
          </a:srgbClr>
        </a:solidFill>
      </p:bgPr>
    </p:bg>
    <p:spTree>
      <p:nvGrpSpPr>
        <p:cNvPr id="104" name="Shape 104"/>
        <p:cNvGrpSpPr/>
        <p:nvPr/>
      </p:nvGrpSpPr>
      <p:grpSpPr>
        <a:xfrm>
          <a:off x="0" y="0"/>
          <a:ext cx="0" cy="0"/>
          <a:chOff x="0" y="0"/>
          <a:chExt cx="0" cy="0"/>
        </a:xfrm>
      </p:grpSpPr>
      <p:sp>
        <p:nvSpPr>
          <p:cNvPr id="105" name="Shape 105"/>
          <p:cNvSpPr txBox="1"/>
          <p:nvPr>
            <p:ph type="title"/>
          </p:nvPr>
        </p:nvSpPr>
        <p:spPr>
          <a:xfrm>
            <a:off x="418225" y="2510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lang="it-IT" sz="7200">
                <a:solidFill>
                  <a:srgbClr val="0000FF"/>
                </a:solidFill>
                <a:latin typeface="Courier New"/>
                <a:ea typeface="Courier New"/>
                <a:cs typeface="Courier New"/>
                <a:sym typeface="Courier New"/>
              </a:rPr>
              <a:t>INDICE</a:t>
            </a:r>
          </a:p>
        </p:txBody>
      </p:sp>
      <p:sp>
        <p:nvSpPr>
          <p:cNvPr id="106" name="Shape 106"/>
          <p:cNvSpPr txBox="1"/>
          <p:nvPr>
            <p:ph idx="1" type="body"/>
          </p:nvPr>
        </p:nvSpPr>
        <p:spPr>
          <a:xfrm>
            <a:off x="418225" y="1590450"/>
            <a:ext cx="8535600" cy="4882500"/>
          </a:xfrm>
          <a:prstGeom prst="rect">
            <a:avLst/>
          </a:prstGeom>
          <a:noFill/>
          <a:ln cap="flat" cmpd="sng" w="38100">
            <a:solidFill>
              <a:srgbClr val="1155CC"/>
            </a:solidFill>
            <a:prstDash val="dot"/>
            <a:round/>
            <a:headEnd len="med" w="med" type="none"/>
            <a:tailEnd len="med" w="med" type="none"/>
          </a:ln>
        </p:spPr>
        <p:txBody>
          <a:bodyPr anchorCtr="0" anchor="t" bIns="45700" lIns="91425" rIns="91425" tIns="45700">
            <a:noAutofit/>
          </a:bodyPr>
          <a:lstStyle/>
          <a:p>
            <a:pPr indent="-330200" lvl="0" marL="342900" marR="0" rtl="0" algn="l">
              <a:spcBef>
                <a:spcPts val="0"/>
              </a:spcBef>
              <a:buClr>
                <a:srgbClr val="000000"/>
              </a:buClr>
              <a:buSzPct val="100000"/>
              <a:buFont typeface="Arial"/>
              <a:buChar char="•"/>
            </a:pPr>
            <a:r>
              <a:rPr b="1" baseline="0" i="0" lang="it-IT" sz="3000" u="none" cap="none" strike="noStrike">
                <a:solidFill>
                  <a:srgbClr val="FF0000"/>
                </a:solidFill>
                <a:latin typeface="Calibri"/>
                <a:ea typeface="Calibri"/>
                <a:cs typeface="Calibri"/>
                <a:sym typeface="Calibri"/>
              </a:rPr>
              <a:t>INTRODUZIONE</a:t>
            </a:r>
            <a:r>
              <a:rPr b="1" lang="it-IT" sz="3000">
                <a:solidFill>
                  <a:srgbClr val="FF0000"/>
                </a:solidFill>
                <a:latin typeface="Calibri"/>
                <a:ea typeface="Calibri"/>
                <a:cs typeface="Calibri"/>
                <a:sym typeface="Calibri"/>
              </a:rPr>
              <a:t> → </a:t>
            </a:r>
            <a:r>
              <a:rPr baseline="0" i="1" lang="it-IT" sz="2400" u="none" cap="none" strike="noStrike">
                <a:solidFill>
                  <a:srgbClr val="000000"/>
                </a:solidFill>
                <a:latin typeface="Calibri"/>
                <a:ea typeface="Calibri"/>
                <a:cs typeface="Calibri"/>
                <a:sym typeface="Calibri"/>
              </a:rPr>
              <a:t>che cos’è l’alimentazione</a:t>
            </a:r>
            <a:r>
              <a:rPr i="1" lang="it-IT" sz="2400">
                <a:solidFill>
                  <a:srgbClr val="000000"/>
                </a:solidFill>
                <a:latin typeface="Calibri"/>
                <a:ea typeface="Calibri"/>
                <a:cs typeface="Calibri"/>
                <a:sym typeface="Calibri"/>
              </a:rPr>
              <a:t>/digestione</a:t>
            </a:r>
          </a:p>
          <a:p>
            <a:pPr indent="-330200" lvl="0" marL="342900" marR="0" rtl="0" algn="l">
              <a:spcBef>
                <a:spcPts val="640"/>
              </a:spcBef>
              <a:buClr>
                <a:srgbClr val="000000"/>
              </a:buClr>
              <a:buSzPct val="100000"/>
              <a:buFont typeface="Arial"/>
              <a:buChar char="•"/>
            </a:pPr>
            <a:r>
              <a:rPr b="1" baseline="0" i="0" lang="it-IT" sz="3000" u="none" cap="none" strike="noStrike">
                <a:solidFill>
                  <a:schemeClr val="accent2"/>
                </a:solidFill>
                <a:latin typeface="Calibri"/>
                <a:ea typeface="Calibri"/>
                <a:cs typeface="Calibri"/>
                <a:sym typeface="Calibri"/>
              </a:rPr>
              <a:t>PRINCIPI NUTRITIVI</a:t>
            </a:r>
          </a:p>
          <a:p>
            <a:pPr indent="-330200" lvl="0" marL="342900" marR="0" rtl="0" algn="l">
              <a:spcBef>
                <a:spcPts val="640"/>
              </a:spcBef>
              <a:buClr>
                <a:srgbClr val="000000"/>
              </a:buClr>
              <a:buSzPct val="100000"/>
              <a:buFont typeface="Arial"/>
              <a:buChar char="•"/>
            </a:pPr>
            <a:r>
              <a:rPr b="1" baseline="0" i="0" lang="it-IT" sz="3000" u="none" cap="none" strike="noStrike">
                <a:solidFill>
                  <a:srgbClr val="000000"/>
                </a:solidFill>
                <a:latin typeface="Calibri"/>
                <a:ea typeface="Calibri"/>
                <a:cs typeface="Calibri"/>
                <a:sym typeface="Calibri"/>
              </a:rPr>
              <a:t>PIRAMIDE ALIMENTARE</a:t>
            </a:r>
          </a:p>
          <a:p>
            <a:pPr indent="-330200" lvl="0" marL="342900" marR="0" rtl="0" algn="l">
              <a:spcBef>
                <a:spcPts val="640"/>
              </a:spcBef>
              <a:buClr>
                <a:srgbClr val="000000"/>
              </a:buClr>
              <a:buSzPct val="100000"/>
              <a:buFont typeface="Arial"/>
              <a:buChar char="•"/>
            </a:pPr>
            <a:r>
              <a:rPr b="1" baseline="0" i="0" lang="it-IT" sz="3000" u="none" cap="none" strike="noStrike">
                <a:solidFill>
                  <a:srgbClr val="00FF00"/>
                </a:solidFill>
                <a:latin typeface="Calibri"/>
                <a:ea typeface="Calibri"/>
                <a:cs typeface="Calibri"/>
                <a:sym typeface="Calibri"/>
              </a:rPr>
              <a:t>ALIMENTAZIONE </a:t>
            </a:r>
            <a:r>
              <a:rPr b="1" lang="it-IT" sz="3000">
                <a:solidFill>
                  <a:srgbClr val="00FF00"/>
                </a:solidFill>
                <a:latin typeface="Calibri"/>
                <a:ea typeface="Calibri"/>
                <a:cs typeface="Calibri"/>
                <a:sym typeface="Calibri"/>
              </a:rPr>
              <a:t>SCORRETTA → </a:t>
            </a:r>
            <a:r>
              <a:rPr baseline="0" i="1" lang="it-IT" sz="2400" u="none" cap="none" strike="noStrike">
                <a:solidFill>
                  <a:srgbClr val="000000"/>
                </a:solidFill>
                <a:latin typeface="Calibri"/>
                <a:ea typeface="Calibri"/>
                <a:cs typeface="Calibri"/>
                <a:sym typeface="Calibri"/>
              </a:rPr>
              <a:t>MALATTIE</a:t>
            </a:r>
          </a:p>
          <a:p>
            <a:pPr indent="-330200" lvl="0" marL="342900" marR="0" rtl="0" algn="l">
              <a:spcBef>
                <a:spcPts val="640"/>
              </a:spcBef>
              <a:buClr>
                <a:srgbClr val="000000"/>
              </a:buClr>
              <a:buSzPct val="100000"/>
              <a:buFont typeface="Arial"/>
              <a:buChar char="•"/>
            </a:pPr>
            <a:r>
              <a:rPr b="1" baseline="0" i="0" lang="it-IT" sz="3000" u="none" cap="none" strike="noStrike">
                <a:solidFill>
                  <a:srgbClr val="4A86E8"/>
                </a:solidFill>
                <a:latin typeface="Calibri"/>
                <a:ea typeface="Calibri"/>
                <a:cs typeface="Calibri"/>
                <a:sym typeface="Calibri"/>
              </a:rPr>
              <a:t>ALIMENTAZIONE </a:t>
            </a:r>
            <a:r>
              <a:rPr b="1" lang="it-IT" sz="3000">
                <a:solidFill>
                  <a:srgbClr val="4A86E8"/>
                </a:solidFill>
                <a:latin typeface="Calibri"/>
                <a:ea typeface="Calibri"/>
                <a:cs typeface="Calibri"/>
                <a:sym typeface="Calibri"/>
              </a:rPr>
              <a:t>CORRETTA → </a:t>
            </a:r>
            <a:r>
              <a:rPr i="1" lang="it-IT" sz="2400">
                <a:solidFill>
                  <a:schemeClr val="dk1"/>
                </a:solidFill>
                <a:latin typeface="Calibri"/>
                <a:ea typeface="Calibri"/>
                <a:cs typeface="Calibri"/>
                <a:sym typeface="Calibri"/>
              </a:rPr>
              <a:t>DIETA MEDITERRRANEA </a:t>
            </a:r>
          </a:p>
          <a:p>
            <a:pPr indent="-330200" lvl="0" marL="342900" marR="0" rtl="0" algn="l">
              <a:spcBef>
                <a:spcPts val="640"/>
              </a:spcBef>
              <a:buClr>
                <a:srgbClr val="000000"/>
              </a:buClr>
              <a:buSzPct val="100000"/>
              <a:buFont typeface="Arial"/>
              <a:buChar char="•"/>
            </a:pPr>
            <a:r>
              <a:rPr b="1" lang="it-IT" sz="3000">
                <a:solidFill>
                  <a:srgbClr val="20124D"/>
                </a:solidFill>
                <a:latin typeface="Calibri"/>
                <a:ea typeface="Calibri"/>
                <a:cs typeface="Calibri"/>
                <a:sym typeface="Calibri"/>
              </a:rPr>
              <a:t>ATTIVITÀ FISICA</a:t>
            </a:r>
            <a:r>
              <a:rPr b="1" lang="it-IT" sz="3000">
                <a:solidFill>
                  <a:srgbClr val="000000"/>
                </a:solidFill>
                <a:latin typeface="Calibri"/>
                <a:ea typeface="Calibri"/>
                <a:cs typeface="Calibri"/>
                <a:sym typeface="Calibri"/>
              </a:rPr>
              <a:t> </a:t>
            </a:r>
          </a:p>
          <a:p>
            <a:pPr indent="-139700" lvl="0" marL="342900" marR="0" rtl="0" algn="l">
              <a:spcBef>
                <a:spcPts val="64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p:txBody>
      </p:sp>
      <p:pic>
        <p:nvPicPr>
          <p:cNvPr id="107" name="Shape 107"/>
          <p:cNvPicPr preferRelativeResize="0"/>
          <p:nvPr/>
        </p:nvPicPr>
        <p:blipFill>
          <a:blip r:embed="rId3">
            <a:alphaModFix/>
          </a:blip>
          <a:stretch>
            <a:fillRect/>
          </a:stretch>
        </p:blipFill>
        <p:spPr>
          <a:xfrm>
            <a:off x="5005062" y="4338712"/>
            <a:ext cx="2390775" cy="1914525"/>
          </a:xfrm>
          <a:prstGeom prst="rect">
            <a:avLst/>
          </a:prstGeom>
          <a:noFill/>
          <a:ln cap="flat" cmpd="sng" w="19050">
            <a:solidFill>
              <a:srgbClr val="1155CC"/>
            </a:solidFill>
            <a:prstDash val="solid"/>
            <a:round/>
            <a:headEnd len="med" w="med" type="none"/>
            <a:tailEnd len="med" w="med" type="none"/>
          </a:ln>
        </p:spPr>
      </p:pic>
    </p:spTree>
  </p:cSld>
  <p:clrMapOvr>
    <a:masterClrMapping/>
  </p:clrMapOvr>
  <mc:AlternateContent>
    <mc:Choice Requires="p14">
      <p:transition spd="slow">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2400"/>
                                        <p:tgtEl>
                                          <p:spTgt spid="105"/>
                                        </p:tgtEl>
                                        <p:attrNameLst>
                                          <p:attrName>ppt_x</p:attrName>
                                        </p:attrNameLst>
                                      </p:cBhvr>
                                      <p:tavLst>
                                        <p:tav fmla="" tm="0">
                                          <p:val>
                                            <p:strVal val="#ppt_x+1"/>
                                          </p:val>
                                        </p:tav>
                                        <p:tav fmla="" tm="100000">
                                          <p:val>
                                            <p:strVal val="#ppt_x"/>
                                          </p:val>
                                        </p:tav>
                                      </p:tavLst>
                                    </p:anim>
                                  </p:childTnLst>
                                </p:cTn>
                              </p:par>
                            </p:childTnLst>
                          </p:cTn>
                        </p:par>
                        <p:par>
                          <p:cTn fill="hold">
                            <p:stCondLst>
                              <p:cond delay="2400"/>
                            </p:stCondLst>
                            <p:childTnLst>
                              <p:par>
                                <p:cTn fill="hold" nodeType="after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2500"/>
                                        <p:tgtEl>
                                          <p:spTgt spid="106"/>
                                        </p:tgtEl>
                                        <p:attrNameLst>
                                          <p:attrName>ppt_w</p:attrName>
                                        </p:attrNameLst>
                                      </p:cBhvr>
                                      <p:tavLst>
                                        <p:tav fmla="" tm="0">
                                          <p:val>
                                            <p:strVal val="0"/>
                                          </p:val>
                                        </p:tav>
                                        <p:tav fmla="" tm="100000">
                                          <p:val>
                                            <p:strVal val="#ppt_w"/>
                                          </p:val>
                                        </p:tav>
                                      </p:tavLst>
                                    </p:anim>
                                    <p:anim calcmode="lin" valueType="num">
                                      <p:cBhvr additive="base">
                                        <p:cTn dur="2500"/>
                                        <p:tgtEl>
                                          <p:spTgt spid="106"/>
                                        </p:tgtEl>
                                        <p:attrNameLst>
                                          <p:attrName>ppt_h</p:attrName>
                                        </p:attrNameLst>
                                      </p:cBhvr>
                                      <p:tavLst>
                                        <p:tav fmla="" tm="0">
                                          <p:val>
                                            <p:strVal val="0"/>
                                          </p:val>
                                        </p:tav>
                                        <p:tav fmla="" tm="100000">
                                          <p:val>
                                            <p:strVal val="#ppt_h"/>
                                          </p:val>
                                        </p:tav>
                                      </p:tavLst>
                                    </p:anim>
                                  </p:childTnLst>
                                </p:cTn>
                              </p:par>
                            </p:childTnLst>
                          </p:cTn>
                        </p:par>
                        <p:par>
                          <p:cTn fill="hold">
                            <p:stCondLst>
                              <p:cond delay="4900"/>
                            </p:stCondLst>
                            <p:childTnLst>
                              <p:par>
                                <p:cTn fill="hold" nodeType="afterEffect" presetClass="emph" presetID="8" presetSubtype="0">
                                  <p:stCondLst>
                                    <p:cond delay="0"/>
                                  </p:stCondLst>
                                  <p:childTnLst>
                                    <p:animRot by="-21600000">
                                      <p:cBhvr>
                                        <p:cTn dur="2400" fill="hold"/>
                                        <p:tgtEl>
                                          <p:spTgt spid="107"/>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B08E">
            <a:alpha val="41150"/>
          </a:srgbClr>
        </a:solidFill>
      </p:bgPr>
    </p:bg>
    <p:spTree>
      <p:nvGrpSpPr>
        <p:cNvPr id="111" name="Shape 111"/>
        <p:cNvGrpSpPr/>
        <p:nvPr/>
      </p:nvGrpSpPr>
      <p:grpSpPr>
        <a:xfrm>
          <a:off x="0" y="0"/>
          <a:ext cx="0" cy="0"/>
          <a:chOff x="0" y="0"/>
          <a:chExt cx="0" cy="0"/>
        </a:xfrm>
      </p:grpSpPr>
      <p:sp>
        <p:nvSpPr>
          <p:cNvPr id="112" name="Shape 112"/>
          <p:cNvSpPr txBox="1"/>
          <p:nvPr>
            <p:ph type="title"/>
          </p:nvPr>
        </p:nvSpPr>
        <p:spPr>
          <a:xfrm>
            <a:off x="384950" y="-71300"/>
            <a:ext cx="7884600" cy="1867800"/>
          </a:xfrm>
          <a:prstGeom prst="rect">
            <a:avLst/>
          </a:prstGeom>
        </p:spPr>
        <p:txBody>
          <a:bodyPr anchorCtr="0" anchor="ctr" bIns="91425" lIns="91425" rIns="91425" tIns="91425">
            <a:noAutofit/>
          </a:bodyPr>
          <a:lstStyle/>
          <a:p>
            <a:pPr>
              <a:spcBef>
                <a:spcPts val="0"/>
              </a:spcBef>
              <a:buNone/>
            </a:pPr>
            <a:r>
              <a:rPr b="1" lang="it-IT">
                <a:solidFill>
                  <a:srgbClr val="0000FF"/>
                </a:solidFill>
                <a:latin typeface="Courier New"/>
                <a:ea typeface="Courier New"/>
                <a:cs typeface="Courier New"/>
                <a:sym typeface="Courier New"/>
              </a:rPr>
              <a:t>CHE COS’É L’ALIMENTAZIONE? LA DIGESTIONE</a:t>
            </a:r>
          </a:p>
        </p:txBody>
      </p:sp>
      <p:sp>
        <p:nvSpPr>
          <p:cNvPr id="113" name="Shape 113"/>
          <p:cNvSpPr txBox="1"/>
          <p:nvPr>
            <p:ph idx="1" type="body"/>
          </p:nvPr>
        </p:nvSpPr>
        <p:spPr>
          <a:xfrm>
            <a:off x="768975" y="1565625"/>
            <a:ext cx="4299900" cy="5041200"/>
          </a:xfrm>
          <a:prstGeom prst="rect">
            <a:avLst/>
          </a:prstGeom>
          <a:ln cap="flat" cmpd="sng" w="38100">
            <a:solidFill>
              <a:schemeClr val="accent6"/>
            </a:solidFill>
            <a:prstDash val="solid"/>
            <a:round/>
            <a:headEnd len="med" w="med" type="none"/>
            <a:tailEnd len="med" w="med" type="none"/>
          </a:ln>
        </p:spPr>
        <p:txBody>
          <a:bodyPr anchorCtr="0" anchor="t" bIns="91425" lIns="91425" rIns="91425" tIns="91425">
            <a:noAutofit/>
          </a:bodyPr>
          <a:lstStyle/>
          <a:p>
            <a:pPr indent="0" lvl="0" rtl="0">
              <a:lnSpc>
                <a:spcPct val="80000"/>
              </a:lnSpc>
              <a:spcBef>
                <a:spcPts val="370"/>
              </a:spcBef>
              <a:buClr>
                <a:schemeClr val="dk1"/>
              </a:buClr>
              <a:buSzPct val="25000"/>
              <a:buFont typeface="Arial"/>
              <a:buNone/>
            </a:pPr>
            <a:r>
              <a:rPr lang="it-IT" sz="1850">
                <a:solidFill>
                  <a:schemeClr val="dk1"/>
                </a:solidFill>
                <a:latin typeface="Calibri"/>
                <a:ea typeface="Calibri"/>
                <a:cs typeface="Calibri"/>
                <a:sym typeface="Calibri"/>
              </a:rPr>
              <a:t>      L’</a:t>
            </a:r>
            <a:r>
              <a:rPr b="1" i="1" lang="it-IT" sz="1850">
                <a:solidFill>
                  <a:srgbClr val="FF0000"/>
                </a:solidFill>
                <a:latin typeface="Calibri"/>
                <a:ea typeface="Calibri"/>
                <a:cs typeface="Calibri"/>
                <a:sym typeface="Calibri"/>
              </a:rPr>
              <a:t>ALIMENTAZIONE</a:t>
            </a:r>
            <a:r>
              <a:rPr lang="it-IT" sz="1850">
                <a:solidFill>
                  <a:schemeClr val="dk1"/>
                </a:solidFill>
                <a:latin typeface="Calibri"/>
                <a:ea typeface="Calibri"/>
                <a:cs typeface="Calibri"/>
                <a:sym typeface="Calibri"/>
              </a:rPr>
              <a:t> è inserimento dei cibi nel nostro corpo , alimenti che ci forniscono energia. Inseriamo cibo attraverso</a:t>
            </a:r>
            <a:r>
              <a:rPr b="1" lang="it-IT" sz="1850">
                <a:solidFill>
                  <a:srgbClr val="1155CC"/>
                </a:solidFill>
                <a:latin typeface="Calibri"/>
                <a:ea typeface="Calibri"/>
                <a:cs typeface="Calibri"/>
                <a:sym typeface="Calibri"/>
              </a:rPr>
              <a:t> LA DIGESTIONE</a:t>
            </a:r>
            <a:r>
              <a:rPr lang="it-IT" sz="1850">
                <a:solidFill>
                  <a:schemeClr val="dk1"/>
                </a:solidFill>
                <a:latin typeface="Calibri"/>
                <a:ea typeface="Calibri"/>
                <a:cs typeface="Calibri"/>
                <a:sym typeface="Calibri"/>
              </a:rPr>
              <a:t> Noi inseriamo il cibo attraverso la bocca , mastichiamo con i nostri 32 denti e poi il cibo ,chiamato chimo, arriva nella faringe . Con la forza dei muscoli, dalla faringe il cibo arriva nello stomaco. Lo stomaco è una sacca che contiene tutto il cibo introdotto . Qui il cibo si trasforma e diventa chilo. Quando questa sacca dello stomaco è piena si svuota a arriva nell’intestino tenue. </a:t>
            </a:r>
            <a:br>
              <a:rPr lang="it-IT" sz="1850">
                <a:solidFill>
                  <a:schemeClr val="dk1"/>
                </a:solidFill>
                <a:latin typeface="Calibri"/>
                <a:ea typeface="Calibri"/>
                <a:cs typeface="Calibri"/>
                <a:sym typeface="Calibri"/>
              </a:rPr>
            </a:br>
            <a:r>
              <a:rPr lang="it-IT" sz="1850">
                <a:solidFill>
                  <a:schemeClr val="dk1"/>
                </a:solidFill>
                <a:latin typeface="Calibri"/>
                <a:ea typeface="Calibri"/>
                <a:cs typeface="Calibri"/>
                <a:sym typeface="Calibri"/>
              </a:rPr>
              <a:t>Poi passa per l’intestino crasso e infine il cibo in eccesso esce attraverso il retto come feci.  </a:t>
            </a:r>
          </a:p>
          <a:p>
            <a:pPr indent="0" lvl="0">
              <a:lnSpc>
                <a:spcPct val="80000"/>
              </a:lnSpc>
              <a:spcBef>
                <a:spcPts val="500"/>
              </a:spcBef>
              <a:buClr>
                <a:schemeClr val="dk1"/>
              </a:buClr>
              <a:buSzPct val="25000"/>
              <a:buFont typeface="Arial"/>
              <a:buNone/>
            </a:pPr>
            <a:br>
              <a:rPr lang="it-IT" sz="2500">
                <a:solidFill>
                  <a:schemeClr val="dk1"/>
                </a:solidFill>
                <a:latin typeface="Calibri"/>
                <a:ea typeface="Calibri"/>
                <a:cs typeface="Calibri"/>
                <a:sym typeface="Calibri"/>
              </a:rPr>
            </a:br>
          </a:p>
        </p:txBody>
      </p:sp>
      <p:pic>
        <p:nvPicPr>
          <p:cNvPr id="114" name="Shape 114"/>
          <p:cNvPicPr preferRelativeResize="0"/>
          <p:nvPr/>
        </p:nvPicPr>
        <p:blipFill rotWithShape="1">
          <a:blip r:embed="rId3">
            <a:alphaModFix/>
          </a:blip>
          <a:srcRect b="3951" l="0" r="7902" t="3951"/>
          <a:stretch/>
        </p:blipFill>
        <p:spPr>
          <a:xfrm>
            <a:off x="5285600" y="1521437"/>
            <a:ext cx="3697700" cy="5129574"/>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2600"/>
                                        <p:tgtEl>
                                          <p:spTgt spid="113"/>
                                        </p:tgtEl>
                                        <p:attrNameLst>
                                          <p:attrName>ppt_y</p:attrName>
                                        </p:attrNameLst>
                                      </p:cBhvr>
                                      <p:tavLst>
                                        <p:tav fmla="" tm="0">
                                          <p:val>
                                            <p:strVal val="#ppt_y-1"/>
                                          </p:val>
                                        </p:tav>
                                        <p:tav fmla="" tm="100000">
                                          <p:val>
                                            <p:strVal val="#ppt_y"/>
                                          </p:val>
                                        </p:tav>
                                      </p:tavLst>
                                    </p:anim>
                                  </p:childTnLst>
                                </p:cTn>
                              </p:par>
                            </p:childTnLst>
                          </p:cTn>
                        </p:par>
                        <p:par>
                          <p:cTn fill="hold">
                            <p:stCondLst>
                              <p:cond delay="2600"/>
                            </p:stCondLst>
                            <p:childTnLst>
                              <p:par>
                                <p:cTn fill="hold" nodeType="afterEffect" presetClass="entr" presetID="2" presetSubtype="8">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2500"/>
                                        <p:tgtEl>
                                          <p:spTgt spid="114"/>
                                        </p:tgtEl>
                                        <p:attrNameLst>
                                          <p:attrName>ppt_x</p:attrName>
                                        </p:attrNameLst>
                                      </p:cBhvr>
                                      <p:tavLst>
                                        <p:tav fmla="" tm="0">
                                          <p:val>
                                            <p:strVal val="#ppt_x-1"/>
                                          </p:val>
                                        </p:tav>
                                        <p:tav fmla="" tm="100000">
                                          <p:val>
                                            <p:strVal val="#ppt_x"/>
                                          </p:val>
                                        </p:tav>
                                      </p:tavLst>
                                    </p:anim>
                                  </p:childTnLst>
                                </p:cTn>
                              </p:par>
                            </p:childTnLst>
                          </p:cTn>
                        </p:par>
                        <p:par>
                          <p:cTn fill="hold">
                            <p:stCondLst>
                              <p:cond delay="5100"/>
                            </p:stCondLst>
                            <p:childTnLst>
                              <p:par>
                                <p:cTn fill="hold" nodeType="afterEffect" presetClass="entr" presetID="2" presetSubtype="4">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2600"/>
                                        <p:tgtEl>
                                          <p:spTgt spid="1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CFF24">
            <a:alpha val="31920"/>
          </a:srgbClr>
        </a:solidFill>
      </p:bgPr>
    </p:bg>
    <p:spTree>
      <p:nvGrpSpPr>
        <p:cNvPr id="118" name="Shape 118"/>
        <p:cNvGrpSpPr/>
        <p:nvPr/>
      </p:nvGrpSpPr>
      <p:grpSpPr>
        <a:xfrm>
          <a:off x="0" y="0"/>
          <a:ext cx="0" cy="0"/>
          <a:chOff x="0" y="0"/>
          <a:chExt cx="0" cy="0"/>
        </a:xfrm>
      </p:grpSpPr>
      <p:sp>
        <p:nvSpPr>
          <p:cNvPr id="119" name="Shape 119"/>
          <p:cNvSpPr txBox="1"/>
          <p:nvPr>
            <p:ph type="title"/>
          </p:nvPr>
        </p:nvSpPr>
        <p:spPr>
          <a:xfrm>
            <a:off x="284850" y="-12"/>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it-IT" sz="4800" u="none" cap="none" strike="noStrike">
                <a:solidFill>
                  <a:srgbClr val="0000FF"/>
                </a:solidFill>
                <a:latin typeface="Courier New"/>
                <a:ea typeface="Courier New"/>
                <a:cs typeface="Courier New"/>
                <a:sym typeface="Courier New"/>
              </a:rPr>
              <a:t>I PRINCIPI NUTRITIVI</a:t>
            </a:r>
          </a:p>
        </p:txBody>
      </p:sp>
      <p:pic>
        <p:nvPicPr>
          <p:cNvPr id="120" name="Shape 120"/>
          <p:cNvPicPr preferRelativeResize="0"/>
          <p:nvPr/>
        </p:nvPicPr>
        <p:blipFill>
          <a:blip r:embed="rId3">
            <a:alphaModFix/>
          </a:blip>
          <a:stretch>
            <a:fillRect/>
          </a:stretch>
        </p:blipFill>
        <p:spPr>
          <a:xfrm>
            <a:off x="2268112" y="3598800"/>
            <a:ext cx="4607774" cy="3158625"/>
          </a:xfrm>
          <a:prstGeom prst="rect">
            <a:avLst/>
          </a:prstGeom>
          <a:noFill/>
          <a:ln>
            <a:noFill/>
          </a:ln>
        </p:spPr>
      </p:pic>
      <p:sp>
        <p:nvSpPr>
          <p:cNvPr id="121" name="Shape 121"/>
          <p:cNvSpPr txBox="1"/>
          <p:nvPr>
            <p:ph idx="1" type="body"/>
          </p:nvPr>
        </p:nvSpPr>
        <p:spPr>
          <a:xfrm>
            <a:off x="758100" y="1142999"/>
            <a:ext cx="7627799" cy="2455799"/>
          </a:xfrm>
          <a:prstGeom prst="rect">
            <a:avLst/>
          </a:prstGeom>
          <a:noFill/>
          <a:ln cap="flat" cmpd="sng" w="9525">
            <a:solidFill>
              <a:srgbClr val="3C78D8"/>
            </a:solidFill>
            <a:prstDash val="solid"/>
            <a:round/>
            <a:headEnd len="med" w="med" type="none"/>
            <a:tailEnd len="med" w="med" type="none"/>
          </a:ln>
        </p:spPr>
        <p:txBody>
          <a:bodyPr anchorCtr="0" anchor="t" bIns="45700" lIns="91425" rIns="91425" tIns="45700">
            <a:noAutofit/>
          </a:bodyPr>
          <a:lstStyle/>
          <a:p>
            <a:pPr indent="0" lvl="0" marL="0" rtl="0" algn="just">
              <a:spcBef>
                <a:spcPts val="0"/>
              </a:spcBef>
              <a:buClr>
                <a:schemeClr val="dk1"/>
              </a:buClr>
              <a:buSzPct val="78571"/>
              <a:buFont typeface="Arial"/>
              <a:buNone/>
            </a:pPr>
            <a:r>
              <a:rPr lang="it-IT" sz="1400">
                <a:solidFill>
                  <a:srgbClr val="000000"/>
                </a:solidFill>
              </a:rPr>
              <a:t>I </a:t>
            </a:r>
            <a:r>
              <a:rPr b="1" i="1" lang="it-IT" sz="1400">
                <a:solidFill>
                  <a:srgbClr val="1155CC"/>
                </a:solidFill>
              </a:rPr>
              <a:t>PRINCIPI NUTRIVI</a:t>
            </a:r>
            <a:r>
              <a:rPr lang="it-IT" sz="1400">
                <a:solidFill>
                  <a:srgbClr val="000000"/>
                </a:solidFill>
              </a:rPr>
              <a:t> si dividono in: protidi, lipidi, glucidi, chiamati anche </a:t>
            </a:r>
            <a:r>
              <a:rPr i="1" lang="it-IT" sz="1400" u="sng">
                <a:solidFill>
                  <a:srgbClr val="000000"/>
                </a:solidFill>
              </a:rPr>
              <a:t>MACROELEMENTI</a:t>
            </a:r>
            <a:r>
              <a:rPr lang="it-IT" sz="1400">
                <a:solidFill>
                  <a:srgbClr val="000000"/>
                </a:solidFill>
              </a:rPr>
              <a:t> perché possono essere create dal nostro corpo; poi troviamo i </a:t>
            </a:r>
            <a:r>
              <a:rPr i="1" lang="it-IT" sz="1400" u="sng">
                <a:solidFill>
                  <a:srgbClr val="000000"/>
                </a:solidFill>
              </a:rPr>
              <a:t>MICROELEMENTI</a:t>
            </a:r>
            <a:r>
              <a:rPr lang="it-IT" sz="1400">
                <a:solidFill>
                  <a:srgbClr val="000000"/>
                </a:solidFill>
              </a:rPr>
              <a:t> rappresentati da: vitamine, sali minerali e acqua, assunte attraverso il cibo. Essi sono sostanze chimiche che si trovano più o meno in tutti gli alimenti , ma in quantità diverse e servono a fornire energia, ricostruiscono i tessuti e forniscono le sostanze per svolgere le funzioni metaboliche. (</a:t>
            </a:r>
            <a:r>
              <a:rPr i="1" lang="it-IT" sz="1400">
                <a:solidFill>
                  <a:srgbClr val="000000"/>
                </a:solidFill>
              </a:rPr>
              <a:t>il metabolismo</a:t>
            </a:r>
            <a:r>
              <a:rPr lang="it-IT" sz="1400">
                <a:solidFill>
                  <a:srgbClr val="000000"/>
                </a:solidFill>
              </a:rPr>
              <a:t> </a:t>
            </a:r>
            <a:r>
              <a:rPr lang="it-IT" sz="1400">
                <a:solidFill>
                  <a:srgbClr val="000000"/>
                </a:solidFill>
              </a:rPr>
              <a:t>→ il metabolismo è l’insieme di tutte le funzioni chimiche e fisiche che avvenono in un organismo). All’interno del metabolismo troviamo due processi: uno di decomposizione delle molecole organiche dalla più grande alla più piccola, liberando l’energia (ANABOLISMO); e uno di produzione di sostanze semplici, liberando l’energia in eccesso, trasformandola in ATP. Senza i principi nutritivi non si può vivere sanamente.</a:t>
            </a:r>
          </a:p>
          <a:p>
            <a:pPr indent="0" lvl="0" marL="0" rtl="0" algn="just">
              <a:lnSpc>
                <a:spcPct val="100000"/>
              </a:lnSpc>
              <a:spcBef>
                <a:spcPts val="0"/>
              </a:spcBef>
              <a:buClr>
                <a:schemeClr val="dk1"/>
              </a:buClr>
              <a:buSzPct val="44000"/>
              <a:buFont typeface="Arial"/>
              <a:buNone/>
            </a:pPr>
            <a:r>
              <a:rPr b="0" baseline="0" i="0" lang="it-IT" sz="2500" u="none" cap="none" strike="noStrike">
                <a:solidFill>
                  <a:srgbClr val="F3F3F3"/>
                </a:solidFill>
                <a:latin typeface="Calibri"/>
                <a:ea typeface="Calibri"/>
                <a:cs typeface="Calibri"/>
                <a:sym typeface="Calibri"/>
              </a:rPr>
              <a:t> </a:t>
            </a:r>
          </a:p>
          <a:p>
            <a:pPr indent="0" lvl="0" marL="0" marR="0" rtl="0" algn="l">
              <a:lnSpc>
                <a:spcPct val="80000"/>
              </a:lnSpc>
              <a:spcBef>
                <a:spcPts val="370"/>
              </a:spcBef>
              <a:buNone/>
            </a:pPr>
            <a:r>
              <a:t/>
            </a:r>
            <a:endParaRPr sz="1850">
              <a:solidFill>
                <a:schemeClr val="dk1"/>
              </a:solidFill>
              <a:latin typeface="Calibri"/>
              <a:ea typeface="Calibri"/>
              <a:cs typeface="Calibri"/>
              <a:sym typeface="Calibri"/>
            </a:endParaRPr>
          </a:p>
          <a:p>
            <a:pPr indent="0" lvl="0" marL="0" marR="0" rtl="0" algn="l">
              <a:lnSpc>
                <a:spcPct val="80000"/>
              </a:lnSpc>
              <a:spcBef>
                <a:spcPts val="370"/>
              </a:spcBef>
              <a:buNone/>
            </a:pPr>
            <a:r>
              <a:t/>
            </a:r>
            <a:endParaRPr sz="1850">
              <a:solidFill>
                <a:schemeClr val="dk1"/>
              </a:solidFill>
              <a:latin typeface="Calibri"/>
              <a:ea typeface="Calibri"/>
              <a:cs typeface="Calibri"/>
              <a:sym typeface="Calibri"/>
            </a:endParaRPr>
          </a:p>
          <a:p>
            <a:pPr indent="0" lvl="0" marL="0" marR="0" rtl="0" algn="l">
              <a:lnSpc>
                <a:spcPct val="80000"/>
              </a:lnSpc>
              <a:spcBef>
                <a:spcPts val="370"/>
              </a:spcBef>
              <a:buNone/>
            </a:pPr>
            <a:r>
              <a:t/>
            </a:r>
            <a:endParaRPr sz="1850">
              <a:solidFill>
                <a:schemeClr val="dk1"/>
              </a:solidFill>
              <a:latin typeface="Calibri"/>
              <a:ea typeface="Calibri"/>
              <a:cs typeface="Calibri"/>
              <a:sym typeface="Calibri"/>
            </a:endParaRPr>
          </a:p>
          <a:p>
            <a:pPr indent="0" lvl="0" marL="0" marR="0" rtl="0" algn="l">
              <a:lnSpc>
                <a:spcPct val="80000"/>
              </a:lnSpc>
              <a:spcBef>
                <a:spcPts val="370"/>
              </a:spcBef>
              <a:buNone/>
            </a:pPr>
            <a:r>
              <a:t/>
            </a:r>
            <a:endParaRPr sz="1850">
              <a:solidFill>
                <a:schemeClr val="dk1"/>
              </a:solidFill>
              <a:latin typeface="Calibri"/>
              <a:ea typeface="Calibri"/>
              <a:cs typeface="Calibri"/>
              <a:sym typeface="Calibri"/>
            </a:endParaRPr>
          </a:p>
          <a:p>
            <a:pPr indent="0" lvl="0" marL="0" marR="0" rtl="0" algn="l">
              <a:lnSpc>
                <a:spcPct val="80000"/>
              </a:lnSpc>
              <a:spcBef>
                <a:spcPts val="370"/>
              </a:spcBef>
              <a:buNone/>
            </a:pPr>
            <a:r>
              <a:t/>
            </a:r>
            <a:endParaRPr sz="1850">
              <a:solidFill>
                <a:schemeClr val="dk1"/>
              </a:solidFill>
              <a:latin typeface="Calibri"/>
              <a:ea typeface="Calibri"/>
              <a:cs typeface="Calibri"/>
              <a:sym typeface="Calibri"/>
            </a:endParaRPr>
          </a:p>
          <a:p>
            <a:pPr indent="0" lvl="0" marL="0" marR="0" rtl="0" algn="l">
              <a:lnSpc>
                <a:spcPct val="80000"/>
              </a:lnSpc>
              <a:spcBef>
                <a:spcPts val="370"/>
              </a:spcBef>
              <a:buNone/>
            </a:pPr>
            <a:r>
              <a:t/>
            </a:r>
            <a:endParaRPr sz="1850">
              <a:solidFill>
                <a:schemeClr val="dk1"/>
              </a:solidFill>
              <a:latin typeface="Calibri"/>
              <a:ea typeface="Calibri"/>
              <a:cs typeface="Calibri"/>
              <a:sym typeface="Calibri"/>
            </a:endParaRPr>
          </a:p>
          <a:p>
            <a:pPr indent="-342900" lvl="0" marL="342900" marR="0" rtl="0" algn="l">
              <a:lnSpc>
                <a:spcPct val="80000"/>
              </a:lnSpc>
              <a:spcBef>
                <a:spcPts val="370"/>
              </a:spcBef>
              <a:buClr>
                <a:schemeClr val="dk1"/>
              </a:buClr>
              <a:buFont typeface="Arial"/>
              <a:buNone/>
            </a:pPr>
            <a:r>
              <a:t/>
            </a:r>
            <a:endParaRPr b="0" baseline="0" i="0" sz="1850" u="none" cap="none" strike="noStrike">
              <a:solidFill>
                <a:schemeClr val="dk1"/>
              </a:solidFill>
              <a:latin typeface="Calibri"/>
              <a:ea typeface="Calibri"/>
              <a:cs typeface="Calibri"/>
              <a:sym typeface="Calibri"/>
            </a:endParaRPr>
          </a:p>
          <a:p>
            <a:pPr indent="-342900" lvl="0" marL="342900" marR="0" rtl="0" algn="l">
              <a:lnSpc>
                <a:spcPct val="80000"/>
              </a:lnSpc>
              <a:spcBef>
                <a:spcPts val="500"/>
              </a:spcBef>
              <a:buClr>
                <a:schemeClr val="dk1"/>
              </a:buClr>
              <a:buSzPct val="25000"/>
              <a:buFont typeface="Arial"/>
              <a:buNone/>
            </a:pPr>
            <a:br>
              <a:rPr b="0" baseline="0" i="0" lang="it-IT" sz="2500" u="none" cap="none" strike="noStrike">
                <a:solidFill>
                  <a:schemeClr val="dk1"/>
                </a:solidFill>
                <a:latin typeface="Calibri"/>
                <a:ea typeface="Calibri"/>
                <a:cs typeface="Calibri"/>
                <a:sym typeface="Calibri"/>
              </a:rPr>
            </a:br>
          </a:p>
        </p:txBody>
      </p:sp>
    </p:spTree>
  </p:cSld>
  <p:clrMapOvr>
    <a:masterClrMapping/>
  </p:clrMapOvr>
  <mc:AlternateContent>
    <mc:Choice Requires="p14">
      <p:transition spd="slow">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4000"/>
                                        <p:tgtEl>
                                          <p:spTgt spid="121"/>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4">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3600"/>
                                        <p:tgtEl>
                                          <p:spTgt spid="120"/>
                                        </p:tgtEl>
                                        <p:attrNameLst>
                                          <p:attrName>ppt_y</p:attrName>
                                        </p:attrNameLst>
                                      </p:cBhvr>
                                      <p:tavLst>
                                        <p:tav fmla="" tm="0">
                                          <p:val>
                                            <p:strVal val="#ppt_y+1"/>
                                          </p:val>
                                        </p:tav>
                                        <p:tav fmla="" tm="100000">
                                          <p:val>
                                            <p:strVal val="#ppt_y"/>
                                          </p:val>
                                        </p:tav>
                                      </p:tavLst>
                                    </p:anim>
                                  </p:childTnLst>
                                </p:cTn>
                              </p:par>
                            </p:childTnLst>
                          </p:cTn>
                        </p:par>
                        <p:par>
                          <p:cTn fill="hold">
                            <p:stCondLst>
                              <p:cond delay="7600"/>
                            </p:stCondLst>
                            <p:childTnLst>
                              <p:par>
                                <p:cTn fill="hold" nodeType="after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38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EA26E8">
            <a:alpha val="38080"/>
          </a:srgbClr>
        </a:solidFill>
      </p:bgPr>
    </p:bg>
    <p:spTree>
      <p:nvGrpSpPr>
        <p:cNvPr id="125" name="Shape 125"/>
        <p:cNvGrpSpPr/>
        <p:nvPr/>
      </p:nvGrpSpPr>
      <p:grpSpPr>
        <a:xfrm>
          <a:off x="0" y="0"/>
          <a:ext cx="0" cy="0"/>
          <a:chOff x="0" y="0"/>
          <a:chExt cx="0" cy="0"/>
        </a:xfrm>
      </p:grpSpPr>
      <p:sp>
        <p:nvSpPr>
          <p:cNvPr id="126" name="Shape 126"/>
          <p:cNvSpPr/>
          <p:nvPr/>
        </p:nvSpPr>
        <p:spPr>
          <a:xfrm>
            <a:off x="188450" y="582100"/>
            <a:ext cx="4761300" cy="4341599"/>
          </a:xfrm>
          <a:prstGeom prst="rect">
            <a:avLst/>
          </a:prstGeom>
          <a:noFill/>
          <a:ln cap="flat" cmpd="sng" w="28575">
            <a:solidFill>
              <a:schemeClr val="dk2"/>
            </a:solidFill>
            <a:prstDash val="lgDash"/>
            <a:round/>
            <a:headEnd len="med" w="med" type="none"/>
            <a:tailEnd len="med" w="med" type="none"/>
          </a:ln>
        </p:spPr>
        <p:txBody>
          <a:bodyPr anchorCtr="0" anchor="ctr" bIns="91425" lIns="91425" rIns="91425" tIns="91425">
            <a:noAutofit/>
          </a:bodyPr>
          <a:lstStyle/>
          <a:p>
            <a:pPr lvl="0" rtl="0" algn="l">
              <a:lnSpc>
                <a:spcPct val="141666"/>
              </a:lnSpc>
              <a:spcBef>
                <a:spcPts val="0"/>
              </a:spcBef>
              <a:buClr>
                <a:schemeClr val="dk1"/>
              </a:buClr>
              <a:buSzPct val="45833"/>
              <a:buFont typeface="Arial"/>
              <a:buNone/>
            </a:pPr>
            <a:r>
              <a:rPr b="1" lang="it-IT" sz="2400">
                <a:solidFill>
                  <a:srgbClr val="FF0000"/>
                </a:solidFill>
              </a:rPr>
              <a:t>              </a:t>
            </a:r>
            <a:r>
              <a:rPr b="1" lang="it-IT" sz="2400">
                <a:solidFill>
                  <a:srgbClr val="FF0000"/>
                </a:solidFill>
              </a:rPr>
              <a:t> LE PROTIDI</a:t>
            </a:r>
          </a:p>
          <a:p>
            <a:pPr lvl="0" rtl="0">
              <a:lnSpc>
                <a:spcPct val="141666"/>
              </a:lnSpc>
              <a:spcBef>
                <a:spcPts val="0"/>
              </a:spcBef>
              <a:buClr>
                <a:schemeClr val="dk1"/>
              </a:buClr>
              <a:buSzPct val="78571"/>
              <a:buFont typeface="Arial"/>
              <a:buNone/>
            </a:pPr>
            <a:r>
              <a:rPr lang="it-IT">
                <a:solidFill>
                  <a:srgbClr val="333333"/>
                </a:solidFill>
              </a:rPr>
              <a:t>Le proteine chiamate anche protidi servono per ricostruire i tessuti dell'organismo, quindi a formare o sostituire nuove cellule. Troviamo 20 aminoacidi che le compongono. Alcuni di questi vengono chiamati ESSENZIALI perché l'organismo non è in grado né di produrli, né di sostituirli, deve per forza procurarseli attraverso i cibi. Le proteine rappresentano anche una fonte di energia e quelle che mangiamo in eccesso vengono utilizzate per produrre energia o trasformate in zuccheri o grassi e messe in riserva nel fegato o nel tessuto adiposo e a fabbricare altre sostanze per esempio gli enzimi, gli anticorpi ecc.</a:t>
            </a:r>
          </a:p>
        </p:txBody>
      </p:sp>
      <p:sp>
        <p:nvSpPr>
          <p:cNvPr id="127" name="Shape 127"/>
          <p:cNvSpPr/>
          <p:nvPr/>
        </p:nvSpPr>
        <p:spPr>
          <a:xfrm>
            <a:off x="585250" y="5037450"/>
            <a:ext cx="8333699" cy="1730399"/>
          </a:xfrm>
          <a:prstGeom prst="roundRect">
            <a:avLst>
              <a:gd fmla="val 16667" name="adj"/>
            </a:avLst>
          </a:prstGeom>
          <a:noFill/>
          <a:ln>
            <a:noFill/>
          </a:ln>
        </p:spPr>
        <p:txBody>
          <a:bodyPr anchorCtr="0" anchor="ctr" bIns="91425" lIns="91425" rIns="91425" tIns="91425">
            <a:noAutofit/>
          </a:bodyPr>
          <a:lstStyle/>
          <a:p>
            <a:pPr lvl="0" rtl="0">
              <a:spcBef>
                <a:spcPts val="0"/>
              </a:spcBef>
              <a:buNone/>
            </a:pPr>
            <a:r>
              <a:rPr b="1" lang="it-IT" sz="2400">
                <a:solidFill>
                  <a:srgbClr val="FF0000"/>
                </a:solidFill>
              </a:rPr>
              <a:t>                                     </a:t>
            </a:r>
            <a:r>
              <a:rPr b="1" lang="it-IT" sz="2400">
                <a:solidFill>
                  <a:srgbClr val="FF0000"/>
                </a:solidFill>
              </a:rPr>
              <a:t>I GLUCIDI</a:t>
            </a:r>
          </a:p>
          <a:p>
            <a:pPr lvl="0" rtl="0">
              <a:spcBef>
                <a:spcPts val="0"/>
              </a:spcBef>
              <a:buNone/>
            </a:pPr>
            <a:r>
              <a:rPr lang="it-IT">
                <a:solidFill>
                  <a:schemeClr val="dk1"/>
                </a:solidFill>
              </a:rPr>
              <a:t>I glucidi hanno la funzione di fornire una rapida energia per assicurare al nostro corpo il 50%- 60% dell'energia giornaliera e per il buon funzionamento del cervello. Gli zuccheri vengono successivamente immagazzinati nel fegato, dove verrano ripresi in caso di emergenza. Essi si dividono in: </a:t>
            </a:r>
          </a:p>
          <a:p>
            <a:pPr rtl="0">
              <a:spcBef>
                <a:spcPts val="0"/>
              </a:spcBef>
              <a:buNone/>
            </a:pPr>
            <a:r>
              <a:rPr b="1" i="1" lang="it-IT">
                <a:solidFill>
                  <a:schemeClr val="dk1"/>
                </a:solidFill>
              </a:rPr>
              <a:t>͎● monosaccaridi</a:t>
            </a:r>
          </a:p>
          <a:p>
            <a:pPr>
              <a:spcBef>
                <a:spcPts val="0"/>
              </a:spcBef>
              <a:buNone/>
            </a:pPr>
            <a:r>
              <a:rPr b="1" i="1" lang="it-IT">
                <a:solidFill>
                  <a:schemeClr val="dk1"/>
                </a:solidFill>
              </a:rPr>
              <a:t>● disaccaridi</a:t>
            </a:r>
            <a:br>
              <a:rPr b="1" i="1" lang="it-IT">
                <a:solidFill>
                  <a:schemeClr val="dk1"/>
                </a:solidFill>
              </a:rPr>
            </a:br>
            <a:r>
              <a:rPr b="1" i="1" lang="it-IT">
                <a:solidFill>
                  <a:schemeClr val="dk1"/>
                </a:solidFill>
              </a:rPr>
              <a:t>● polisaccardi</a:t>
            </a:r>
            <a:r>
              <a:rPr lang="it-IT"/>
              <a:t>			</a:t>
            </a:r>
          </a:p>
        </p:txBody>
      </p:sp>
      <p:sp>
        <p:nvSpPr>
          <p:cNvPr id="128" name="Shape 128"/>
          <p:cNvSpPr txBox="1"/>
          <p:nvPr/>
        </p:nvSpPr>
        <p:spPr>
          <a:xfrm>
            <a:off x="-159600" y="-156550"/>
            <a:ext cx="9303600" cy="624899"/>
          </a:xfrm>
          <a:prstGeom prst="rect">
            <a:avLst/>
          </a:prstGeom>
          <a:noFill/>
          <a:ln>
            <a:noFill/>
          </a:ln>
        </p:spPr>
        <p:txBody>
          <a:bodyPr anchorCtr="0" anchor="t" bIns="91425" lIns="91425" rIns="91425" tIns="91425">
            <a:noAutofit/>
          </a:bodyPr>
          <a:lstStyle/>
          <a:p>
            <a:pPr algn="ctr">
              <a:spcBef>
                <a:spcPts val="0"/>
              </a:spcBef>
              <a:buNone/>
            </a:pPr>
            <a:r>
              <a:rPr b="1" lang="it-IT" sz="4800">
                <a:solidFill>
                  <a:srgbClr val="0000FF"/>
                </a:solidFill>
                <a:latin typeface="Courier New"/>
                <a:ea typeface="Courier New"/>
                <a:cs typeface="Courier New"/>
                <a:sym typeface="Courier New"/>
              </a:rPr>
              <a:t>I MACROELEMENTI</a:t>
            </a:r>
            <a:r>
              <a:rPr b="1" lang="it-IT" sz="3600">
                <a:solidFill>
                  <a:srgbClr val="1155CC"/>
                </a:solidFill>
                <a:latin typeface="Courier New"/>
                <a:ea typeface="Courier New"/>
                <a:cs typeface="Courier New"/>
                <a:sym typeface="Courier New"/>
              </a:rPr>
              <a:t> </a:t>
            </a:r>
          </a:p>
        </p:txBody>
      </p:sp>
      <p:sp>
        <p:nvSpPr>
          <p:cNvPr id="129" name="Shape 129"/>
          <p:cNvSpPr txBox="1"/>
          <p:nvPr/>
        </p:nvSpPr>
        <p:spPr>
          <a:xfrm rot="1406">
            <a:off x="5419599" y="3138899"/>
            <a:ext cx="1466400" cy="371100"/>
          </a:xfrm>
          <a:prstGeom prst="rect">
            <a:avLst/>
          </a:prstGeom>
          <a:noFill/>
          <a:ln>
            <a:noFill/>
          </a:ln>
        </p:spPr>
        <p:txBody>
          <a:bodyPr anchorCtr="0" anchor="t" bIns="91425" lIns="91425" rIns="91425" tIns="91425">
            <a:noAutofit/>
          </a:bodyPr>
          <a:lstStyle/>
          <a:p>
            <a:pPr>
              <a:spcBef>
                <a:spcPts val="0"/>
              </a:spcBef>
              <a:buNone/>
            </a:pPr>
            <a:r>
              <a:rPr b="1" i="1" lang="it-IT">
                <a:solidFill>
                  <a:srgbClr val="1155CC"/>
                </a:solidFill>
              </a:rPr>
              <a:t>lipidi semplici</a:t>
            </a:r>
            <a:r>
              <a:rPr lang="it-IT">
                <a:solidFill>
                  <a:srgbClr val="1155CC"/>
                </a:solidFill>
              </a:rPr>
              <a:t> </a:t>
            </a:r>
          </a:p>
        </p:txBody>
      </p:sp>
      <p:sp>
        <p:nvSpPr>
          <p:cNvPr id="130" name="Shape 130"/>
          <p:cNvSpPr txBox="1"/>
          <p:nvPr/>
        </p:nvSpPr>
        <p:spPr>
          <a:xfrm>
            <a:off x="5268900" y="507925"/>
            <a:ext cx="3770100" cy="2438700"/>
          </a:xfrm>
          <a:prstGeom prst="rect">
            <a:avLst/>
          </a:prstGeom>
          <a:noFill/>
          <a:ln>
            <a:noFill/>
          </a:ln>
        </p:spPr>
        <p:txBody>
          <a:bodyPr anchorCtr="0" anchor="t" bIns="91425" lIns="91425" rIns="91425" tIns="91425">
            <a:noAutofit/>
          </a:bodyPr>
          <a:lstStyle/>
          <a:p>
            <a:pPr lvl="0" rtl="0">
              <a:spcBef>
                <a:spcPts val="0"/>
              </a:spcBef>
              <a:buClr>
                <a:schemeClr val="dk1"/>
              </a:buClr>
              <a:buSzPct val="61111"/>
              <a:buFont typeface="Arial"/>
              <a:buNone/>
            </a:pPr>
            <a:r>
              <a:rPr b="1" lang="it-IT" sz="1800">
                <a:solidFill>
                  <a:srgbClr val="FF0000"/>
                </a:solidFill>
              </a:rPr>
              <a:t>               </a:t>
            </a:r>
            <a:r>
              <a:rPr b="1" lang="it-IT" sz="2400">
                <a:solidFill>
                  <a:srgbClr val="FF0000"/>
                </a:solidFill>
              </a:rPr>
              <a:t> </a:t>
            </a:r>
            <a:r>
              <a:rPr b="1" lang="it-IT" sz="2400">
                <a:solidFill>
                  <a:srgbClr val="FF0000"/>
                </a:solidFill>
              </a:rPr>
              <a:t> I LIPIDI</a:t>
            </a:r>
            <a:br>
              <a:rPr lang="it-IT">
                <a:solidFill>
                  <a:schemeClr val="dk1"/>
                </a:solidFill>
              </a:rPr>
            </a:br>
            <a:r>
              <a:rPr lang="it-IT">
                <a:solidFill>
                  <a:schemeClr val="dk1"/>
                </a:solidFill>
              </a:rPr>
              <a:t>I lipidi proteggono gli organi interni.</a:t>
            </a:r>
            <a:br>
              <a:rPr lang="it-IT">
                <a:solidFill>
                  <a:schemeClr val="dk1"/>
                </a:solidFill>
              </a:rPr>
            </a:br>
            <a:r>
              <a:rPr lang="it-IT">
                <a:solidFill>
                  <a:schemeClr val="dk1"/>
                </a:solidFill>
              </a:rPr>
              <a:t>Si imettono i grassi di origine vegetale perchè sono privi di colesterolo e ricchi di sostanze indispensabili.</a:t>
            </a:r>
          </a:p>
          <a:p>
            <a:pPr lvl="0">
              <a:spcBef>
                <a:spcPts val="0"/>
              </a:spcBef>
              <a:buClr>
                <a:schemeClr val="dk1"/>
              </a:buClr>
              <a:buSzPct val="78571"/>
              <a:buFont typeface="Arial"/>
              <a:buNone/>
            </a:pPr>
            <a:r>
              <a:rPr lang="it-IT">
                <a:solidFill>
                  <a:schemeClr val="dk1"/>
                </a:solidFill>
              </a:rPr>
              <a:t>Svolgono tre funzioni:</a:t>
            </a:r>
            <a:br>
              <a:rPr lang="it-IT">
                <a:solidFill>
                  <a:schemeClr val="dk1"/>
                </a:solidFill>
              </a:rPr>
            </a:br>
            <a:r>
              <a:rPr lang="it-IT">
                <a:solidFill>
                  <a:schemeClr val="dk1"/>
                </a:solidFill>
              </a:rPr>
              <a:t>● funzione energetica</a:t>
            </a:r>
            <a:br>
              <a:rPr lang="it-IT">
                <a:solidFill>
                  <a:schemeClr val="dk1"/>
                </a:solidFill>
              </a:rPr>
            </a:br>
            <a:r>
              <a:rPr lang="it-IT">
                <a:solidFill>
                  <a:schemeClr val="dk1"/>
                </a:solidFill>
              </a:rPr>
              <a:t>● funzione plastica (membrana cellulare)</a:t>
            </a:r>
            <a:br>
              <a:rPr lang="it-IT">
                <a:solidFill>
                  <a:schemeClr val="dk1"/>
                </a:solidFill>
              </a:rPr>
            </a:br>
            <a:r>
              <a:rPr b="1" i="1" lang="it-IT">
                <a:solidFill>
                  <a:schemeClr val="dk1"/>
                </a:solidFill>
              </a:rPr>
              <a:t>● </a:t>
            </a:r>
            <a:r>
              <a:rPr lang="it-IT">
                <a:solidFill>
                  <a:schemeClr val="dk1"/>
                </a:solidFill>
              </a:rPr>
              <a:t>funzione regolatrice</a:t>
            </a:r>
            <a:br>
              <a:rPr b="1" i="1" lang="it-IT">
                <a:solidFill>
                  <a:schemeClr val="dk1"/>
                </a:solidFill>
              </a:rPr>
            </a:br>
            <a:r>
              <a:rPr lang="it-IT">
                <a:solidFill>
                  <a:schemeClr val="dk1"/>
                </a:solidFill>
              </a:rPr>
              <a:t>I lipidi si dividono in:   </a:t>
            </a:r>
          </a:p>
        </p:txBody>
      </p:sp>
      <p:cxnSp>
        <p:nvCxnSpPr>
          <p:cNvPr id="131" name="Shape 131"/>
          <p:cNvCxnSpPr>
            <a:endCxn id="132" idx="3"/>
          </p:cNvCxnSpPr>
          <p:nvPr/>
        </p:nvCxnSpPr>
        <p:spPr>
          <a:xfrm flipH="1" rot="10800000">
            <a:off x="5419653" y="3509164"/>
            <a:ext cx="172800" cy="302100"/>
          </a:xfrm>
          <a:prstGeom prst="straightConnector1">
            <a:avLst/>
          </a:prstGeom>
          <a:noFill/>
          <a:ln cap="flat" cmpd="sng" w="19050">
            <a:solidFill>
              <a:schemeClr val="dk2"/>
            </a:solidFill>
            <a:prstDash val="solid"/>
            <a:round/>
            <a:headEnd len="lg" w="lg" type="triangle"/>
            <a:tailEnd len="lg" w="lg" type="none"/>
          </a:ln>
        </p:spPr>
      </p:cxnSp>
      <p:cxnSp>
        <p:nvCxnSpPr>
          <p:cNvPr id="133" name="Shape 133"/>
          <p:cNvCxnSpPr>
            <a:stCxn id="132" idx="4"/>
            <a:endCxn id="134" idx="0"/>
          </p:cNvCxnSpPr>
          <p:nvPr/>
        </p:nvCxnSpPr>
        <p:spPr>
          <a:xfrm>
            <a:off x="6152799" y="3587675"/>
            <a:ext cx="345300" cy="618300"/>
          </a:xfrm>
          <a:prstGeom prst="straightConnector1">
            <a:avLst/>
          </a:prstGeom>
          <a:noFill/>
          <a:ln cap="flat" cmpd="sng" w="19050">
            <a:solidFill>
              <a:schemeClr val="dk2"/>
            </a:solidFill>
            <a:prstDash val="solid"/>
            <a:round/>
            <a:headEnd len="lg" w="lg" type="none"/>
            <a:tailEnd len="lg" w="lg" type="triangle"/>
          </a:ln>
        </p:spPr>
      </p:cxnSp>
      <p:sp>
        <p:nvSpPr>
          <p:cNvPr id="135" name="Shape 135"/>
          <p:cNvSpPr txBox="1"/>
          <p:nvPr/>
        </p:nvSpPr>
        <p:spPr>
          <a:xfrm>
            <a:off x="5028225" y="3815975"/>
            <a:ext cx="1284600" cy="786900"/>
          </a:xfrm>
          <a:prstGeom prst="rect">
            <a:avLst/>
          </a:prstGeom>
          <a:noFill/>
          <a:ln>
            <a:noFill/>
          </a:ln>
        </p:spPr>
        <p:txBody>
          <a:bodyPr anchorCtr="0" anchor="t" bIns="91425" lIns="91425" rIns="91425" tIns="91425">
            <a:noAutofit/>
          </a:bodyPr>
          <a:lstStyle/>
          <a:p>
            <a:pPr rtl="0">
              <a:spcBef>
                <a:spcPts val="0"/>
              </a:spcBef>
              <a:buNone/>
            </a:pPr>
            <a:r>
              <a:rPr i="1" lang="it-IT" u="sng"/>
              <a:t>acidi grassi </a:t>
            </a:r>
          </a:p>
          <a:p>
            <a:pPr>
              <a:spcBef>
                <a:spcPts val="0"/>
              </a:spcBef>
              <a:buNone/>
            </a:pPr>
            <a:r>
              <a:rPr i="1" lang="it-IT"/>
              <a:t>    </a:t>
            </a:r>
            <a:r>
              <a:rPr i="1" lang="it-IT" u="sng"/>
              <a:t>saturi  </a:t>
            </a:r>
          </a:p>
        </p:txBody>
      </p:sp>
      <p:sp>
        <p:nvSpPr>
          <p:cNvPr id="134" name="Shape 134"/>
          <p:cNvSpPr txBox="1"/>
          <p:nvPr/>
        </p:nvSpPr>
        <p:spPr>
          <a:xfrm>
            <a:off x="5903937" y="4205975"/>
            <a:ext cx="1188600" cy="831600"/>
          </a:xfrm>
          <a:prstGeom prst="rect">
            <a:avLst/>
          </a:prstGeom>
          <a:noFill/>
          <a:ln>
            <a:noFill/>
          </a:ln>
        </p:spPr>
        <p:txBody>
          <a:bodyPr anchorCtr="0" anchor="t" bIns="91425" lIns="91425" rIns="91425" tIns="91425">
            <a:noAutofit/>
          </a:bodyPr>
          <a:lstStyle/>
          <a:p>
            <a:pPr rtl="0">
              <a:spcBef>
                <a:spcPts val="0"/>
              </a:spcBef>
              <a:buNone/>
            </a:pPr>
            <a:r>
              <a:rPr i="1" lang="it-IT" u="sng"/>
              <a:t>acidi grassi</a:t>
            </a:r>
          </a:p>
          <a:p>
            <a:pPr>
              <a:spcBef>
                <a:spcPts val="0"/>
              </a:spcBef>
              <a:buNone/>
            </a:pPr>
            <a:r>
              <a:rPr i="1" lang="it-IT"/>
              <a:t>   </a:t>
            </a:r>
            <a:r>
              <a:rPr i="1" lang="it-IT" u="sng"/>
              <a:t>insaturi</a:t>
            </a:r>
          </a:p>
        </p:txBody>
      </p:sp>
      <p:cxnSp>
        <p:nvCxnSpPr>
          <p:cNvPr id="136" name="Shape 136"/>
          <p:cNvCxnSpPr/>
          <p:nvPr/>
        </p:nvCxnSpPr>
        <p:spPr>
          <a:xfrm flipH="1" rot="10800000">
            <a:off x="7641800" y="3433774"/>
            <a:ext cx="248700" cy="1179600"/>
          </a:xfrm>
          <a:prstGeom prst="straightConnector1">
            <a:avLst/>
          </a:prstGeom>
          <a:noFill/>
          <a:ln cap="flat" cmpd="sng" w="19050">
            <a:solidFill>
              <a:schemeClr val="dk2"/>
            </a:solidFill>
            <a:prstDash val="solid"/>
            <a:round/>
            <a:headEnd len="lg" w="lg" type="triangle"/>
            <a:tailEnd len="lg" w="lg" type="none"/>
          </a:ln>
        </p:spPr>
      </p:cxnSp>
      <p:cxnSp>
        <p:nvCxnSpPr>
          <p:cNvPr id="137" name="Shape 137"/>
          <p:cNvCxnSpPr/>
          <p:nvPr/>
        </p:nvCxnSpPr>
        <p:spPr>
          <a:xfrm rot="10800000">
            <a:off x="8586300" y="3435749"/>
            <a:ext cx="109499" cy="582300"/>
          </a:xfrm>
          <a:prstGeom prst="straightConnector1">
            <a:avLst/>
          </a:prstGeom>
          <a:noFill/>
          <a:ln cap="flat" cmpd="sng" w="19050">
            <a:solidFill>
              <a:schemeClr val="dk2"/>
            </a:solidFill>
            <a:prstDash val="solid"/>
            <a:round/>
            <a:headEnd len="lg" w="lg" type="triangle"/>
            <a:tailEnd len="lg" w="lg" type="none"/>
          </a:ln>
        </p:spPr>
      </p:cxnSp>
      <p:sp>
        <p:nvSpPr>
          <p:cNvPr id="138" name="Shape 138"/>
          <p:cNvSpPr txBox="1"/>
          <p:nvPr/>
        </p:nvSpPr>
        <p:spPr>
          <a:xfrm>
            <a:off x="7092550" y="4602862"/>
            <a:ext cx="948300" cy="371699"/>
          </a:xfrm>
          <a:prstGeom prst="rect">
            <a:avLst/>
          </a:prstGeom>
          <a:noFill/>
          <a:ln>
            <a:noFill/>
          </a:ln>
        </p:spPr>
        <p:txBody>
          <a:bodyPr anchorCtr="0" anchor="t" bIns="91425" lIns="91425" rIns="91425" tIns="91425">
            <a:noAutofit/>
          </a:bodyPr>
          <a:lstStyle/>
          <a:p>
            <a:pPr>
              <a:spcBef>
                <a:spcPts val="0"/>
              </a:spcBef>
              <a:buNone/>
            </a:pPr>
            <a:r>
              <a:rPr i="1" lang="it-IT" u="sng"/>
              <a:t>fosfolipidi</a:t>
            </a:r>
          </a:p>
        </p:txBody>
      </p:sp>
      <p:sp>
        <p:nvSpPr>
          <p:cNvPr id="139" name="Shape 139"/>
          <p:cNvSpPr txBox="1"/>
          <p:nvPr/>
        </p:nvSpPr>
        <p:spPr>
          <a:xfrm>
            <a:off x="8046750" y="4042762"/>
            <a:ext cx="1188600" cy="333300"/>
          </a:xfrm>
          <a:prstGeom prst="rect">
            <a:avLst/>
          </a:prstGeom>
          <a:noFill/>
          <a:ln>
            <a:noFill/>
          </a:ln>
        </p:spPr>
        <p:txBody>
          <a:bodyPr anchorCtr="0" anchor="t" bIns="91425" lIns="91425" rIns="91425" tIns="91425">
            <a:noAutofit/>
          </a:bodyPr>
          <a:lstStyle/>
          <a:p>
            <a:pPr>
              <a:spcBef>
                <a:spcPts val="0"/>
              </a:spcBef>
              <a:buNone/>
            </a:pPr>
            <a:r>
              <a:rPr i="1" lang="it-IT" u="sng"/>
              <a:t>lipoproteine</a:t>
            </a:r>
          </a:p>
        </p:txBody>
      </p:sp>
      <p:sp>
        <p:nvSpPr>
          <p:cNvPr id="140" name="Shape 140"/>
          <p:cNvSpPr txBox="1"/>
          <p:nvPr/>
        </p:nvSpPr>
        <p:spPr>
          <a:xfrm>
            <a:off x="7454100" y="2946687"/>
            <a:ext cx="1584899" cy="333300"/>
          </a:xfrm>
          <a:prstGeom prst="rect">
            <a:avLst/>
          </a:prstGeom>
          <a:noFill/>
          <a:ln>
            <a:noFill/>
          </a:ln>
        </p:spPr>
        <p:txBody>
          <a:bodyPr anchorCtr="0" anchor="t" bIns="91425" lIns="91425" rIns="91425" tIns="91425">
            <a:noAutofit/>
          </a:bodyPr>
          <a:lstStyle/>
          <a:p>
            <a:pPr>
              <a:spcBef>
                <a:spcPts val="0"/>
              </a:spcBef>
              <a:buNone/>
            </a:pPr>
            <a:r>
              <a:rPr b="1" lang="it-IT">
                <a:solidFill>
                  <a:srgbClr val="EB008B"/>
                </a:solidFill>
              </a:rPr>
              <a:t>lipidi complessi</a:t>
            </a:r>
          </a:p>
        </p:txBody>
      </p:sp>
      <p:sp>
        <p:nvSpPr>
          <p:cNvPr id="132" name="Shape 132"/>
          <p:cNvSpPr/>
          <p:nvPr/>
        </p:nvSpPr>
        <p:spPr>
          <a:xfrm>
            <a:off x="5360350" y="3051575"/>
            <a:ext cx="1584899" cy="536100"/>
          </a:xfrm>
          <a:prstGeom prst="ellipse">
            <a:avLst/>
          </a:prstGeom>
          <a:no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1" name="Shape 141"/>
          <p:cNvSpPr/>
          <p:nvPr/>
        </p:nvSpPr>
        <p:spPr>
          <a:xfrm>
            <a:off x="7355850" y="2845288"/>
            <a:ext cx="1781400" cy="536100"/>
          </a:xfrm>
          <a:prstGeom prst="ellipse">
            <a:avLst/>
          </a:prstGeom>
          <a:no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mc:AlternateContent>
    <mc:Choice Requires="p14">
      <p:transition spd="slow">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000"/>
                                        <p:tgtEl>
                                          <p:spTgt spid="126"/>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1000"/>
                                        <p:tgtEl>
                                          <p:spTgt spid="128"/>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000"/>
                                        <p:tgtEl>
                                          <p:spTgt spid="134"/>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mph" presetID="8" presetSubtype="0">
                                  <p:stCondLst>
                                    <p:cond delay="0"/>
                                  </p:stCondLst>
                                  <p:childTnLst>
                                    <p:animRot by="-21600000">
                                      <p:cBhvr>
                                        <p:cTn dur="1000" fill="hold"/>
                                        <p:tgtEl>
                                          <p:spTgt spid="135"/>
                                        </p:tgtEl>
                                        <p:attrNameLst>
                                          <p:attrName>r</p:attrName>
                                        </p:attrNameLst>
                                      </p:cBhvr>
                                    </p:animRot>
                                  </p:childTnLst>
                                </p:cTn>
                              </p:par>
                            </p:childTnLst>
                          </p:cTn>
                        </p:par>
                        <p:par>
                          <p:cTn fill="hold">
                            <p:stCondLst>
                              <p:cond delay="5000"/>
                            </p:stCondLst>
                            <p:childTnLst>
                              <p:par>
                                <p:cTn fill="hold" nodeType="afterEffect" presetClass="emph" presetID="8" presetSubtype="0">
                                  <p:stCondLst>
                                    <p:cond delay="0"/>
                                  </p:stCondLst>
                                  <p:childTnLst>
                                    <p:animRot by="-21600000">
                                      <p:cBhvr>
                                        <p:cTn dur="1000" fill="hold"/>
                                        <p:tgtEl>
                                          <p:spTgt spid="139"/>
                                        </p:tgtEl>
                                        <p:attrNameLst>
                                          <p:attrName>r</p:attrName>
                                        </p:attrNameLst>
                                      </p:cBhvr>
                                    </p:animRot>
                                  </p:childTnLst>
                                </p:cTn>
                              </p:par>
                            </p:childTnLst>
                          </p:cTn>
                        </p:par>
                        <p:par>
                          <p:cTn fill="hold">
                            <p:stCondLst>
                              <p:cond delay="6000"/>
                            </p:stCondLst>
                            <p:childTnLst>
                              <p:par>
                                <p:cTn fill="hold" nodeType="afterEffect" presetClass="entr" presetID="2" presetSubtype="2">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ppt_x</p:attrName>
                                        </p:attrNameLst>
                                      </p:cBhvr>
                                      <p:tavLst>
                                        <p:tav fmla="" tm="0">
                                          <p:val>
                                            <p:strVal val="#ppt_x+1"/>
                                          </p:val>
                                        </p:tav>
                                        <p:tav fmla="" tm="100000">
                                          <p:val>
                                            <p:strVal val="#ppt_x"/>
                                          </p:val>
                                        </p:tav>
                                      </p:tavLst>
                                    </p:anim>
                                  </p:childTnLst>
                                </p:cTn>
                              </p:par>
                            </p:childTnLst>
                          </p:cTn>
                        </p:par>
                        <p:par>
                          <p:cTn fill="hold">
                            <p:stCondLst>
                              <p:cond delay="7000"/>
                            </p:stCondLst>
                            <p:childTnLst>
                              <p:par>
                                <p:cTn fill="hold" nodeType="afterEffect" presetClass="entr" presetID="23" presetSubtype="16">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1100"/>
                                        <p:tgtEl>
                                          <p:spTgt spid="127"/>
                                        </p:tgtEl>
                                        <p:attrNameLst>
                                          <p:attrName>ppt_w</p:attrName>
                                        </p:attrNameLst>
                                      </p:cBhvr>
                                      <p:tavLst>
                                        <p:tav fmla="" tm="0">
                                          <p:val>
                                            <p:strVal val="0"/>
                                          </p:val>
                                        </p:tav>
                                        <p:tav fmla="" tm="100000">
                                          <p:val>
                                            <p:strVal val="#ppt_w"/>
                                          </p:val>
                                        </p:tav>
                                      </p:tavLst>
                                    </p:anim>
                                    <p:anim calcmode="lin" valueType="num">
                                      <p:cBhvr additive="base">
                                        <p:cTn dur="1100"/>
                                        <p:tgtEl>
                                          <p:spTgt spid="12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911EA">
            <a:alpha val="28850"/>
          </a:srgbClr>
        </a:solidFill>
      </p:bgPr>
    </p:bg>
    <p:spTree>
      <p:nvGrpSpPr>
        <p:cNvPr id="145" name="Shape 145"/>
        <p:cNvGrpSpPr/>
        <p:nvPr/>
      </p:nvGrpSpPr>
      <p:grpSpPr>
        <a:xfrm>
          <a:off x="0" y="0"/>
          <a:ext cx="0" cy="0"/>
          <a:chOff x="0" y="0"/>
          <a:chExt cx="0" cy="0"/>
        </a:xfrm>
      </p:grpSpPr>
      <p:sp>
        <p:nvSpPr>
          <p:cNvPr id="146" name="Shape 146"/>
          <p:cNvSpPr txBox="1"/>
          <p:nvPr>
            <p:ph type="title"/>
          </p:nvPr>
        </p:nvSpPr>
        <p:spPr>
          <a:xfrm>
            <a:off x="141125" y="73575"/>
            <a:ext cx="7165800" cy="1143000"/>
          </a:xfrm>
          <a:prstGeom prst="rect">
            <a:avLst/>
          </a:prstGeom>
        </p:spPr>
        <p:txBody>
          <a:bodyPr anchorCtr="0" anchor="b" bIns="91425" lIns="91425" rIns="91425" tIns="91425">
            <a:noAutofit/>
          </a:bodyPr>
          <a:lstStyle/>
          <a:p>
            <a:pPr>
              <a:spcBef>
                <a:spcPts val="0"/>
              </a:spcBef>
              <a:buNone/>
            </a:pPr>
            <a:r>
              <a:rPr b="1" lang="it-IT" sz="6000">
                <a:solidFill>
                  <a:srgbClr val="0000FF"/>
                </a:solidFill>
                <a:latin typeface="Courier New"/>
                <a:ea typeface="Courier New"/>
                <a:cs typeface="Courier New"/>
                <a:sym typeface="Courier New"/>
              </a:rPr>
              <a:t>I MICROELEMENTI</a:t>
            </a:r>
          </a:p>
        </p:txBody>
      </p:sp>
      <p:sp>
        <p:nvSpPr>
          <p:cNvPr id="147" name="Shape 147"/>
          <p:cNvSpPr/>
          <p:nvPr/>
        </p:nvSpPr>
        <p:spPr>
          <a:xfrm>
            <a:off x="5465400" y="1331375"/>
            <a:ext cx="3678599" cy="2809199"/>
          </a:xfrm>
          <a:prstGeom prst="snipRoundRect">
            <a:avLst>
              <a:gd fmla="val 16667" name="adj1"/>
              <a:gd fmla="val 16667" name="adj2"/>
            </a:avLst>
          </a:prstGeom>
          <a:solidFill>
            <a:srgbClr val="FFF2CC"/>
          </a:solidFill>
          <a:ln cap="flat" cmpd="sng" w="38100">
            <a:solidFill>
              <a:srgbClr val="FFFF00"/>
            </a:solidFill>
            <a:prstDash val="solid"/>
            <a:round/>
            <a:headEnd len="med" w="med" type="none"/>
            <a:tailEnd len="med" w="med" type="none"/>
          </a:ln>
        </p:spPr>
        <p:txBody>
          <a:bodyPr anchorCtr="0" anchor="ctr" bIns="91425" lIns="91425" rIns="91425" tIns="91425">
            <a:noAutofit/>
          </a:bodyPr>
          <a:lstStyle/>
          <a:p>
            <a:pPr rtl="0" algn="l">
              <a:spcBef>
                <a:spcPts val="0"/>
              </a:spcBef>
              <a:buNone/>
            </a:pPr>
            <a:r>
              <a:rPr lang="it-IT" sz="1800">
                <a:solidFill>
                  <a:srgbClr val="FF0000"/>
                </a:solidFill>
              </a:rPr>
              <a:t>           </a:t>
            </a:r>
            <a:r>
              <a:rPr lang="it-IT" sz="1800">
                <a:solidFill>
                  <a:srgbClr val="FF0000"/>
                </a:solidFill>
              </a:rPr>
              <a:t> </a:t>
            </a:r>
            <a:r>
              <a:rPr b="1" lang="it-IT" sz="1800"/>
              <a:t>LE VITAMINE</a:t>
            </a:r>
          </a:p>
          <a:p>
            <a:pPr rtl="0" algn="just">
              <a:spcBef>
                <a:spcPts val="0"/>
              </a:spcBef>
              <a:buNone/>
            </a:pPr>
            <a:r>
              <a:rPr lang="it-IT">
                <a:solidFill>
                  <a:schemeClr val="dk1"/>
                </a:solidFill>
              </a:rPr>
              <a:t>Le vitamine sono sostanze prive di valore energetico ma indispensabili, </a:t>
            </a:r>
            <a:r>
              <a:rPr lang="it-IT"/>
              <a:t>anche se in piccole dosi, per la vita. </a:t>
            </a:r>
          </a:p>
          <a:p>
            <a:pPr rtl="0" algn="just">
              <a:spcBef>
                <a:spcPts val="0"/>
              </a:spcBef>
              <a:buNone/>
            </a:pPr>
            <a:r>
              <a:rPr lang="it-IT"/>
              <a:t>Le vitamine si trovano sia negli alimenti vegetali che in quelli animali e vengono suddivise in due gruppi: </a:t>
            </a:r>
            <a:r>
              <a:rPr b="1" i="1" lang="it-IT">
                <a:solidFill>
                  <a:schemeClr val="dk1"/>
                </a:solidFill>
              </a:rPr>
              <a:t>●</a:t>
            </a:r>
            <a:r>
              <a:rPr b="1" i="1" lang="it-IT">
                <a:solidFill>
                  <a:srgbClr val="FF00FF"/>
                </a:solidFill>
              </a:rPr>
              <a:t>idrosolubili</a:t>
            </a:r>
            <a:r>
              <a:rPr lang="it-IT"/>
              <a:t>,come le vitamine del Gruppo B e la vitamina C;</a:t>
            </a:r>
            <a:br>
              <a:rPr lang="it-IT"/>
            </a:br>
            <a:r>
              <a:rPr lang="it-IT"/>
              <a:t>●</a:t>
            </a:r>
            <a:r>
              <a:rPr b="1" i="1" lang="it-IT">
                <a:solidFill>
                  <a:srgbClr val="00AEEE"/>
                </a:solidFill>
              </a:rPr>
              <a:t>liposolubili</a:t>
            </a:r>
            <a:r>
              <a:rPr lang="it-IT"/>
              <a:t>,come le vitamine A, D, E, K, F, che si trovano naturalmente disciolte nei grassi.</a:t>
            </a:r>
          </a:p>
          <a:p>
            <a:pPr algn="just">
              <a:spcBef>
                <a:spcPts val="0"/>
              </a:spcBef>
              <a:buNone/>
            </a:pPr>
            <a:r>
              <a:t/>
            </a:r>
            <a:endParaRPr/>
          </a:p>
        </p:txBody>
      </p:sp>
      <p:sp>
        <p:nvSpPr>
          <p:cNvPr id="148" name="Shape 148"/>
          <p:cNvSpPr txBox="1"/>
          <p:nvPr/>
        </p:nvSpPr>
        <p:spPr>
          <a:xfrm>
            <a:off x="1595600" y="4627900"/>
            <a:ext cx="7328699" cy="1931999"/>
          </a:xfrm>
          <a:prstGeom prst="rect">
            <a:avLst/>
          </a:prstGeom>
          <a:noFill/>
          <a:ln cap="flat" cmpd="sng" w="38100">
            <a:solidFill>
              <a:srgbClr val="0000FF"/>
            </a:solidFill>
            <a:prstDash val="dot"/>
            <a:round/>
            <a:headEnd len="med" w="med" type="none"/>
            <a:tailEnd len="med" w="med" type="none"/>
          </a:ln>
        </p:spPr>
        <p:txBody>
          <a:bodyPr anchorCtr="0" anchor="t" bIns="91425" lIns="91425" rIns="91425" tIns="91425">
            <a:noAutofit/>
          </a:bodyPr>
          <a:lstStyle/>
          <a:p>
            <a:pPr lvl="0" rtl="0" algn="ctr">
              <a:spcBef>
                <a:spcPts val="0"/>
              </a:spcBef>
              <a:buNone/>
            </a:pPr>
            <a:r>
              <a:rPr b="1" lang="it-IT" sz="1800">
                <a:solidFill>
                  <a:srgbClr val="FF0000"/>
                </a:solidFill>
              </a:rPr>
              <a:t>L’ACQUA</a:t>
            </a:r>
          </a:p>
          <a:p>
            <a:pPr lvl="0" rtl="0" algn="ctr">
              <a:spcBef>
                <a:spcPts val="0"/>
              </a:spcBef>
              <a:buNone/>
            </a:pPr>
            <a:r>
              <a:t/>
            </a:r>
            <a:endParaRPr/>
          </a:p>
          <a:p>
            <a:pPr rtl="0" algn="just">
              <a:spcBef>
                <a:spcPts val="0"/>
              </a:spcBef>
              <a:buNone/>
            </a:pPr>
            <a:r>
              <a:rPr lang="it-IT"/>
              <a:t>Il 60-65% di un adulto sono formati da acqua. L'acqua è coinvolta in tutte le reazioni chimiche che avvengono nell'organismo, agisce  come mezzo di trasporto dei nutrienti e rende possibile la digestione. L’equilibrio idrico è regolata dalla quantità di acqua ingerita che deve essere uguale a quella espulsa.La introduciamo attraverso bevande e  cibi, ma anche attraverso l’urina e il sudore, molto importanti per il controllo della temperatura corporea. </a:t>
            </a:r>
          </a:p>
        </p:txBody>
      </p:sp>
      <p:sp>
        <p:nvSpPr>
          <p:cNvPr id="149" name="Shape 149"/>
          <p:cNvSpPr/>
          <p:nvPr/>
        </p:nvSpPr>
        <p:spPr>
          <a:xfrm>
            <a:off x="4719325" y="4715225"/>
            <a:ext cx="1069499" cy="313799"/>
          </a:xfrm>
          <a:prstGeom prst="roundRect">
            <a:avLst>
              <a:gd fmla="val 16667" name="adj"/>
            </a:avLst>
          </a:prstGeom>
          <a:noFill/>
          <a:ln cap="flat" cmpd="sng" w="1905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0" name="Shape 150"/>
          <p:cNvSpPr/>
          <p:nvPr/>
        </p:nvSpPr>
        <p:spPr>
          <a:xfrm>
            <a:off x="349300" y="1561175"/>
            <a:ext cx="4716000" cy="2579399"/>
          </a:xfrm>
          <a:prstGeom prst="plaque">
            <a:avLst>
              <a:gd fmla="val 16667" name="adj"/>
            </a:avLst>
          </a:prstGeom>
          <a:noFill/>
          <a:ln cap="flat" cmpd="sng" w="38100">
            <a:solidFill>
              <a:srgbClr val="EB008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51" name="Shape 151"/>
          <p:cNvSpPr/>
          <p:nvPr/>
        </p:nvSpPr>
        <p:spPr>
          <a:xfrm>
            <a:off x="-470600" y="1618600"/>
            <a:ext cx="6355799" cy="2694599"/>
          </a:xfrm>
          <a:prstGeom prst="ellipse">
            <a:avLst/>
          </a:prstGeom>
          <a:noFill/>
          <a:ln>
            <a:noFill/>
          </a:ln>
        </p:spPr>
        <p:txBody>
          <a:bodyPr anchorCtr="0" anchor="ctr" bIns="91425" lIns="91425" rIns="91425" tIns="91425">
            <a:noAutofit/>
          </a:bodyPr>
          <a:lstStyle/>
          <a:p>
            <a:pPr lvl="0" rtl="0" algn="l">
              <a:spcBef>
                <a:spcPts val="0"/>
              </a:spcBef>
              <a:buNone/>
            </a:pPr>
            <a:r>
              <a:rPr b="1" lang="it-IT" sz="1800">
                <a:solidFill>
                  <a:srgbClr val="FF0000"/>
                </a:solidFill>
              </a:rPr>
              <a:t>                </a:t>
            </a:r>
            <a:r>
              <a:rPr b="1" lang="it-IT" sz="1800">
                <a:solidFill>
                  <a:srgbClr val="FF0000"/>
                </a:solidFill>
              </a:rPr>
              <a:t> I SALI MINERALI</a:t>
            </a:r>
          </a:p>
          <a:p>
            <a:pPr lvl="0" rtl="0" algn="ctr">
              <a:lnSpc>
                <a:spcPct val="141666"/>
              </a:lnSpc>
              <a:spcBef>
                <a:spcPts val="0"/>
              </a:spcBef>
              <a:buClr>
                <a:schemeClr val="dk1"/>
              </a:buClr>
              <a:buSzPct val="78571"/>
              <a:buFont typeface="Arial"/>
              <a:buNone/>
            </a:pPr>
            <a:r>
              <a:rPr lang="it-IT"/>
              <a:t> I sali minerali, presenti sia nei cibi vegetali sia in quelli animali, non forniscono energia, ma svolgono nell'organismo importanti funzioni. Troviamo per esempio il Sodio (Na), il Potassio (K), il Cloro (CI) ed ill Calcio (Ca).</a:t>
            </a:r>
            <a:r>
              <a:rPr lang="it-IT">
                <a:solidFill>
                  <a:srgbClr val="333333"/>
                </a:solidFill>
              </a:rPr>
              <a:t> </a:t>
            </a:r>
            <a:r>
              <a:rPr lang="it-IT">
                <a:solidFill>
                  <a:schemeClr val="dk1"/>
                </a:solidFill>
              </a:rPr>
              <a:t>L'organismo li elimina e li rinnova in continuazione, per questo, devono essere introdotti     </a:t>
            </a:r>
            <a:r>
              <a:rPr lang="it-IT">
                <a:solidFill>
                  <a:schemeClr val="lt1"/>
                </a:solidFill>
              </a:rPr>
              <a:t>                            </a:t>
            </a:r>
            <a:r>
              <a:rPr lang="it-IT">
                <a:solidFill>
                  <a:schemeClr val="dk1"/>
                </a:solidFill>
              </a:rPr>
              <a:t>regolarmente con la dieta. </a:t>
            </a:r>
          </a:p>
          <a:p>
            <a:pPr lvl="0" rtl="0">
              <a:spcBef>
                <a:spcPts val="0"/>
              </a:spcBef>
              <a:buNone/>
            </a:pPr>
            <a:r>
              <a:t/>
            </a:r>
            <a:endParaRPr>
              <a:solidFill>
                <a:srgbClr val="333333"/>
              </a:solidFil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400" fill="hold"/>
                                        <p:tgtEl>
                                          <p:spTgt spid="146"/>
                                        </p:tgtEl>
                                        <p:attrNameLst>
                                          <p:attrName>r</p:attrName>
                                        </p:attrNameLst>
                                      </p:cBhvr>
                                    </p:animRot>
                                  </p:childTnLst>
                                </p:cTn>
                              </p:par>
                            </p:childTnLst>
                          </p:cTn>
                        </p:par>
                        <p:par>
                          <p:cTn fill="hold">
                            <p:stCondLst>
                              <p:cond delay="4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2500"/>
                                        <p:tgtEl>
                                          <p:spTgt spid="150"/>
                                        </p:tgtEl>
                                      </p:cBhvr>
                                    </p:animEffect>
                                  </p:childTnLst>
                                </p:cTn>
                              </p:par>
                            </p:childTnLst>
                          </p:cTn>
                        </p:par>
                        <p:par>
                          <p:cTn fill="hold">
                            <p:stCondLst>
                              <p:cond delay="2900"/>
                            </p:stCondLst>
                            <p:childTnLst>
                              <p:par>
                                <p:cTn fill="hold" nodeType="afterEffect" presetClass="entr" presetID="2" presetSubtype="8">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2500"/>
                                        <p:tgtEl>
                                          <p:spTgt spid="151"/>
                                        </p:tgtEl>
                                        <p:attrNameLst>
                                          <p:attrName>ppt_x</p:attrName>
                                        </p:attrNameLst>
                                      </p:cBhvr>
                                      <p:tavLst>
                                        <p:tav fmla="" tm="0">
                                          <p:val>
                                            <p:strVal val="#ppt_x-1"/>
                                          </p:val>
                                        </p:tav>
                                        <p:tav fmla="" tm="100000">
                                          <p:val>
                                            <p:strVal val="#ppt_x"/>
                                          </p:val>
                                        </p:tav>
                                      </p:tavLst>
                                    </p:anim>
                                  </p:childTnLst>
                                </p:cTn>
                              </p:par>
                            </p:childTnLst>
                          </p:cTn>
                        </p:par>
                        <p:par>
                          <p:cTn fill="hold">
                            <p:stCondLst>
                              <p:cond delay="5400"/>
                            </p:stCondLst>
                            <p:childTnLst>
                              <p:par>
                                <p:cTn fill="hold" nodeType="afterEffect" presetClass="entr" presetID="2" presetSubtype="1">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2300"/>
                                        <p:tgtEl>
                                          <p:spTgt spid="147"/>
                                        </p:tgtEl>
                                        <p:attrNameLst>
                                          <p:attrName>ppt_y</p:attrName>
                                        </p:attrNameLst>
                                      </p:cBhvr>
                                      <p:tavLst>
                                        <p:tav fmla="" tm="0">
                                          <p:val>
                                            <p:strVal val="#ppt_y-1"/>
                                          </p:val>
                                        </p:tav>
                                        <p:tav fmla="" tm="100000">
                                          <p:val>
                                            <p:strVal val="#ppt_y"/>
                                          </p:val>
                                        </p:tav>
                                      </p:tavLst>
                                    </p:anim>
                                  </p:childTnLst>
                                </p:cTn>
                              </p:par>
                            </p:childTnLst>
                          </p:cTn>
                        </p:par>
                        <p:par>
                          <p:cTn fill="hold">
                            <p:stCondLst>
                              <p:cond delay="770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200"/>
                                        <p:tgtEl>
                                          <p:spTgt spid="149"/>
                                        </p:tgtEl>
                                      </p:cBhvr>
                                    </p:animEffect>
                                  </p:childTnLst>
                                </p:cTn>
                              </p:par>
                            </p:childTnLst>
                          </p:cTn>
                        </p:par>
                        <p:par>
                          <p:cTn fill="hold">
                            <p:stCondLst>
                              <p:cond delay="9900"/>
                            </p:stCondLst>
                            <p:childTnLst>
                              <p:par>
                                <p:cTn fill="hold" nodeType="afterEffect" presetClass="entr" presetID="23" presetSubtype="16">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000"/>
                                        <p:tgtEl>
                                          <p:spTgt spid="148"/>
                                        </p:tgtEl>
                                        <p:attrNameLst>
                                          <p:attrName>ppt_w</p:attrName>
                                        </p:attrNameLst>
                                      </p:cBhvr>
                                      <p:tavLst>
                                        <p:tav fmla="" tm="0">
                                          <p:val>
                                            <p:strVal val="0"/>
                                          </p:val>
                                        </p:tav>
                                        <p:tav fmla="" tm="100000">
                                          <p:val>
                                            <p:strVal val="#ppt_w"/>
                                          </p:val>
                                        </p:tav>
                                      </p:tavLst>
                                    </p:anim>
                                    <p:anim calcmode="lin" valueType="num">
                                      <p:cBhvr additive="base">
                                        <p:cTn dur="1000"/>
                                        <p:tgtEl>
                                          <p:spTgt spid="1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DFBB">
            <a:alpha val="69620"/>
          </a:srgbClr>
        </a:solidFill>
      </p:bgPr>
    </p:bg>
    <p:spTree>
      <p:nvGrpSpPr>
        <p:cNvPr id="155" name="Shape 155"/>
        <p:cNvGrpSpPr/>
        <p:nvPr/>
      </p:nvGrpSpPr>
      <p:grpSpPr>
        <a:xfrm>
          <a:off x="0" y="0"/>
          <a:ext cx="0" cy="0"/>
          <a:chOff x="0" y="0"/>
          <a:chExt cx="0" cy="0"/>
        </a:xfrm>
      </p:grpSpPr>
      <p:sp>
        <p:nvSpPr>
          <p:cNvPr id="156" name="Shape 156"/>
          <p:cNvSpPr txBox="1"/>
          <p:nvPr>
            <p:ph type="title"/>
          </p:nvPr>
        </p:nvSpPr>
        <p:spPr>
          <a:xfrm>
            <a:off x="-198000" y="171125"/>
            <a:ext cx="8678400" cy="764100"/>
          </a:xfrm>
          <a:prstGeom prst="rect">
            <a:avLst/>
          </a:prstGeom>
        </p:spPr>
        <p:txBody>
          <a:bodyPr anchorCtr="0" anchor="b" bIns="91425" lIns="91425" rIns="91425" tIns="91425">
            <a:noAutofit/>
          </a:bodyPr>
          <a:lstStyle/>
          <a:p>
            <a:pPr algn="ctr">
              <a:spcBef>
                <a:spcPts val="0"/>
              </a:spcBef>
              <a:buNone/>
            </a:pPr>
            <a:r>
              <a:rPr b="1" lang="it-IT" sz="4800">
                <a:solidFill>
                  <a:srgbClr val="0000FF"/>
                </a:solidFill>
                <a:latin typeface="Courier New"/>
                <a:ea typeface="Courier New"/>
                <a:cs typeface="Courier New"/>
                <a:sym typeface="Courier New"/>
              </a:rPr>
              <a:t> LA PIRAMIDE ALIMENTARE</a:t>
            </a:r>
          </a:p>
        </p:txBody>
      </p:sp>
      <p:pic>
        <p:nvPicPr>
          <p:cNvPr id="157" name="Shape 157"/>
          <p:cNvPicPr preferRelativeResize="0"/>
          <p:nvPr>
            <p:ph idx="2" type="pic"/>
          </p:nvPr>
        </p:nvPicPr>
        <p:blipFill>
          <a:blip r:embed="rId3">
            <a:alphaModFix/>
          </a:blip>
          <a:stretch>
            <a:fillRect/>
          </a:stretch>
        </p:blipFill>
        <p:spPr>
          <a:xfrm>
            <a:off x="152650" y="1156050"/>
            <a:ext cx="4908873" cy="5136649"/>
          </a:xfrm>
          <a:prstGeom prst="rect">
            <a:avLst/>
          </a:prstGeom>
          <a:noFill/>
          <a:ln cap="flat" cmpd="sng" w="38100">
            <a:solidFill>
              <a:srgbClr val="FFFF00"/>
            </a:solidFill>
            <a:prstDash val="solid"/>
            <a:round/>
            <a:headEnd len="med" w="med" type="none"/>
            <a:tailEnd len="med" w="med" type="none"/>
          </a:ln>
        </p:spPr>
      </p:pic>
      <p:sp>
        <p:nvSpPr>
          <p:cNvPr id="158" name="Shape 158"/>
          <p:cNvSpPr txBox="1"/>
          <p:nvPr/>
        </p:nvSpPr>
        <p:spPr>
          <a:xfrm>
            <a:off x="5061525" y="816625"/>
            <a:ext cx="4020599" cy="6116400"/>
          </a:xfrm>
          <a:prstGeom prst="rect">
            <a:avLst/>
          </a:prstGeom>
          <a:noFill/>
          <a:ln>
            <a:noFill/>
          </a:ln>
        </p:spPr>
        <p:txBody>
          <a:bodyPr anchorCtr="0" anchor="t" bIns="91425" lIns="91425" rIns="91425" tIns="91425">
            <a:noAutofit/>
          </a:bodyPr>
          <a:lstStyle/>
          <a:p>
            <a:pPr>
              <a:spcBef>
                <a:spcPts val="0"/>
              </a:spcBef>
              <a:buNone/>
            </a:pPr>
            <a:r>
              <a:rPr lang="it-IT" sz="1800"/>
              <a:t>La piramide settimanale dello stile di vita italiana, che serve per una dieta bilanciata, è quella che si basa sulla definizione di Quantità Benessere sia per il cibo che per l’attività fisica. Da questo modello di dieta scaturisce la </a:t>
            </a:r>
            <a:r>
              <a:rPr b="1" i="1" lang="it-IT" sz="1800" u="sng">
                <a:solidFill>
                  <a:srgbClr val="0000FF"/>
                </a:solidFill>
              </a:rPr>
              <a:t>piramide alimentare italiana</a:t>
            </a:r>
            <a:r>
              <a:rPr lang="it-IT" sz="1800"/>
              <a:t> che indica i consumi alimentari giornalieri consigliati. Vengono date indicazioni sulle quantità di cibo da consumare ogni giorno secondo il criterio della quantità benessere QB (porzioni di alimenti in grammi). </a:t>
            </a:r>
            <a:br>
              <a:rPr lang="it-IT" sz="1800"/>
            </a:br>
            <a:r>
              <a:rPr lang="it-IT" sz="1800"/>
              <a:t>Nella piramide gli alimenti vengono divisi in gruppi e messi scalari. </a:t>
            </a:r>
            <a:br>
              <a:rPr lang="it-IT" sz="1800"/>
            </a:br>
            <a:r>
              <a:rPr lang="it-IT" sz="1800"/>
              <a:t>Nella base troviamo gli alimenti che dovrebbero essere consumati maggiormente, mentre mano a mano che si sale troviamo gli alimenti che dovrebbero essere consumati con moderazione.</a:t>
            </a:r>
          </a:p>
        </p:txBody>
      </p:sp>
    </p:spTree>
  </p:cSld>
  <p:clrMapOvr>
    <a:masterClrMapping/>
  </p:clrMapOvr>
  <mc:AlternateContent>
    <mc:Choice Requires="p14">
      <p:transition spd="slow">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2500"/>
                                        <p:tgtEl>
                                          <p:spTgt spid="156"/>
                                        </p:tgtEl>
                                        <p:attrNameLst>
                                          <p:attrName>ppt_y</p:attrName>
                                        </p:attrNameLst>
                                      </p:cBhvr>
                                      <p:tavLst>
                                        <p:tav fmla="" tm="0">
                                          <p:val>
                                            <p:strVal val="#ppt_y+1"/>
                                          </p:val>
                                        </p:tav>
                                        <p:tav fmla="" tm="100000">
                                          <p:val>
                                            <p:strVal val="#ppt_y"/>
                                          </p:val>
                                        </p:tav>
                                      </p:tavLst>
                                    </p:anim>
                                  </p:childTnLst>
                                </p:cTn>
                              </p:par>
                            </p:childTnLst>
                          </p:cTn>
                        </p:par>
                        <p:par>
                          <p:cTn fill="hold">
                            <p:stCondLst>
                              <p:cond delay="2500"/>
                            </p:stCondLst>
                            <p:childTnLst>
                              <p:par>
                                <p:cTn fill="hold" nodeType="afterEffect" presetClass="entr" presetID="2" presetSubtype="1">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2500"/>
                                        <p:tgtEl>
                                          <p:spTgt spid="157"/>
                                        </p:tgtEl>
                                        <p:attrNameLst>
                                          <p:attrName>ppt_y</p:attrName>
                                        </p:attrNameLst>
                                      </p:cBhvr>
                                      <p:tavLst>
                                        <p:tav fmla="" tm="0">
                                          <p:val>
                                            <p:strVal val="#ppt_y-1"/>
                                          </p:val>
                                        </p:tav>
                                        <p:tav fmla="" tm="100000">
                                          <p:val>
                                            <p:strVal val="#ppt_y"/>
                                          </p:val>
                                        </p:tav>
                                      </p:tavLst>
                                    </p:anim>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1D00">
            <a:alpha val="46540"/>
          </a:srgbClr>
        </a:solidFill>
      </p:bgPr>
    </p:bg>
    <p:spTree>
      <p:nvGrpSpPr>
        <p:cNvPr id="162" name="Shape 162"/>
        <p:cNvGrpSpPr/>
        <p:nvPr/>
      </p:nvGrpSpPr>
      <p:grpSpPr>
        <a:xfrm>
          <a:off x="0" y="0"/>
          <a:ext cx="0" cy="0"/>
          <a:chOff x="0" y="0"/>
          <a:chExt cx="0" cy="0"/>
        </a:xfrm>
      </p:grpSpPr>
      <p:sp>
        <p:nvSpPr>
          <p:cNvPr id="163" name="Shape 163"/>
          <p:cNvSpPr txBox="1"/>
          <p:nvPr>
            <p:ph type="title"/>
          </p:nvPr>
        </p:nvSpPr>
        <p:spPr>
          <a:xfrm>
            <a:off x="440150" y="360300"/>
            <a:ext cx="7736999" cy="648599"/>
          </a:xfrm>
          <a:prstGeom prst="rect">
            <a:avLst/>
          </a:prstGeom>
        </p:spPr>
        <p:txBody>
          <a:bodyPr anchorCtr="0" anchor="b" bIns="91425" lIns="91425" rIns="91425" tIns="91425">
            <a:noAutofit/>
          </a:bodyPr>
          <a:lstStyle/>
          <a:p>
            <a:pPr>
              <a:spcBef>
                <a:spcPts val="0"/>
              </a:spcBef>
              <a:buNone/>
            </a:pPr>
            <a:r>
              <a:rPr b="1" lang="it-IT">
                <a:solidFill>
                  <a:srgbClr val="0000FF"/>
                </a:solidFill>
                <a:latin typeface="Courier New"/>
                <a:ea typeface="Courier New"/>
                <a:cs typeface="Courier New"/>
                <a:sym typeface="Courier New"/>
              </a:rPr>
              <a:t>ALIMENTAZIONE SCORRETTA</a:t>
            </a:r>
          </a:p>
        </p:txBody>
      </p:sp>
      <p:sp>
        <p:nvSpPr>
          <p:cNvPr id="164" name="Shape 164"/>
          <p:cNvSpPr txBox="1"/>
          <p:nvPr>
            <p:ph idx="1" type="body"/>
          </p:nvPr>
        </p:nvSpPr>
        <p:spPr>
          <a:xfrm>
            <a:off x="193837" y="1008900"/>
            <a:ext cx="8229600" cy="4840199"/>
          </a:xfrm>
          <a:prstGeom prst="rect">
            <a:avLst/>
          </a:prstGeom>
        </p:spPr>
        <p:txBody>
          <a:bodyPr anchorCtr="0" anchor="t" bIns="91425" lIns="91425" rIns="91425" tIns="91425">
            <a:noAutofit/>
          </a:bodyPr>
          <a:lstStyle/>
          <a:p>
            <a:pPr lvl="0" rtl="0">
              <a:spcBef>
                <a:spcPts val="0"/>
              </a:spcBef>
              <a:buNone/>
            </a:pPr>
            <a:r>
              <a:rPr lang="it-IT" sz="1800">
                <a:solidFill>
                  <a:srgbClr val="000000"/>
                </a:solidFill>
              </a:rPr>
              <a:t>I disturbi alimentari sono malattie nel quale viene danneggiato il corpo, la salute e il funzionamento psicologico, attraverso il consistente controllo del peso corporeo. I tre tipi di disturbi più diffusi sono: </a:t>
            </a:r>
          </a:p>
          <a:p>
            <a:pPr indent="-355600" lvl="0" marL="457200" rtl="0">
              <a:spcBef>
                <a:spcPts val="0"/>
              </a:spcBef>
              <a:buClr>
                <a:schemeClr val="lt1"/>
              </a:buClr>
              <a:buSzPct val="90909"/>
              <a:buFont typeface="Arial"/>
              <a:buChar char="●"/>
            </a:pPr>
            <a:r>
              <a:rPr b="1" lang="it-IT" sz="2200"/>
              <a:t>l’anoressia:</a:t>
            </a:r>
            <a:r>
              <a:rPr lang="it-IT" sz="2000"/>
              <a:t> </a:t>
            </a:r>
            <a:r>
              <a:rPr lang="it-IT" sz="1400">
                <a:solidFill>
                  <a:srgbClr val="000000"/>
                </a:solidFill>
              </a:rPr>
              <a:t>dove troviamo il peso corporeo molto inferiore al dovuto. Ha origine psicologiche, caratterizzato dal forte desiderio di voler dimagrire e dal timore di ingrassare.</a:t>
            </a:r>
          </a:p>
          <a:p>
            <a:pPr indent="-368300" lvl="0" marL="457200" rtl="0">
              <a:spcBef>
                <a:spcPts val="0"/>
              </a:spcBef>
              <a:buClr>
                <a:schemeClr val="lt1"/>
              </a:buClr>
              <a:buSzPct val="100000"/>
              <a:buFont typeface="Arial"/>
              <a:buChar char="●"/>
            </a:pPr>
            <a:r>
              <a:rPr b="1" lang="it-IT" sz="2200">
                <a:solidFill>
                  <a:srgbClr val="999999"/>
                </a:solidFill>
              </a:rPr>
              <a:t>la bulimia:</a:t>
            </a:r>
            <a:r>
              <a:rPr b="1" lang="it-IT" sz="1800">
                <a:solidFill>
                  <a:srgbClr val="FF0000"/>
                </a:solidFill>
              </a:rPr>
              <a:t> </a:t>
            </a:r>
            <a:r>
              <a:rPr lang="it-IT" sz="1400">
                <a:solidFill>
                  <a:srgbClr val="000000"/>
                </a:solidFill>
              </a:rPr>
              <a:t>il bulimico è caratterizzato da episodi di abbuffate incontrollate, seguite dal terrore di ingrassare, per questo motivo cerca di espellere il cibo attraverso il vomito; prova disguto per la sua debolezza e spesso arriva al suicidio.</a:t>
            </a:r>
          </a:p>
          <a:p>
            <a:pPr indent="-368300" lvl="0" marL="457200" rtl="0">
              <a:spcBef>
                <a:spcPts val="0"/>
              </a:spcBef>
              <a:buClr>
                <a:schemeClr val="lt1"/>
              </a:buClr>
              <a:buSzPct val="100000"/>
              <a:buFont typeface="Arial"/>
              <a:buChar char="●"/>
            </a:pPr>
            <a:r>
              <a:rPr b="1" lang="it-IT" sz="2200"/>
              <a:t>l’obesità:</a:t>
            </a:r>
            <a:r>
              <a:rPr b="1" lang="it-IT" sz="2200">
                <a:solidFill>
                  <a:srgbClr val="7EE4FF"/>
                </a:solidFill>
              </a:rPr>
              <a:t> </a:t>
            </a:r>
            <a:r>
              <a:rPr lang="it-IT" sz="1400">
                <a:solidFill>
                  <a:srgbClr val="000000"/>
                </a:solidFill>
              </a:rPr>
              <a:t>colpisce tutte le età e viene caratterizzata dall’ eccesso grasso corporeo. L’obesità infantile è spesso legata a problemi di natura fisica, accompagnati dalla scarsa attività fisica. </a:t>
            </a:r>
          </a:p>
          <a:p>
            <a:pPr rtl="0">
              <a:spcBef>
                <a:spcPts val="0"/>
              </a:spcBef>
              <a:buNone/>
            </a:pPr>
            <a:r>
              <a:t/>
            </a:r>
            <a:endParaRPr sz="2000"/>
          </a:p>
          <a:p>
            <a:pPr lvl="0" rtl="0">
              <a:spcBef>
                <a:spcPts val="0"/>
              </a:spcBef>
              <a:buNone/>
            </a:pPr>
            <a:r>
              <a:t/>
            </a:r>
            <a:endParaRPr sz="2000"/>
          </a:p>
        </p:txBody>
      </p:sp>
      <p:pic>
        <p:nvPicPr>
          <p:cNvPr id="165" name="Shape 165"/>
          <p:cNvPicPr preferRelativeResize="0"/>
          <p:nvPr/>
        </p:nvPicPr>
        <p:blipFill>
          <a:blip r:embed="rId3">
            <a:alphaModFix/>
          </a:blip>
          <a:stretch>
            <a:fillRect/>
          </a:stretch>
        </p:blipFill>
        <p:spPr>
          <a:xfrm>
            <a:off x="793725" y="4173474"/>
            <a:ext cx="2383824" cy="2406747"/>
          </a:xfrm>
          <a:prstGeom prst="rect">
            <a:avLst/>
          </a:prstGeom>
          <a:noFill/>
          <a:ln cap="flat" cmpd="sng" w="38100">
            <a:solidFill>
              <a:srgbClr val="CD118C"/>
            </a:solidFill>
            <a:prstDash val="solid"/>
            <a:round/>
            <a:headEnd len="med" w="med" type="none"/>
            <a:tailEnd len="med" w="med" type="none"/>
          </a:ln>
        </p:spPr>
      </p:pic>
      <p:pic>
        <p:nvPicPr>
          <p:cNvPr id="166" name="Shape 166"/>
          <p:cNvPicPr preferRelativeResize="0"/>
          <p:nvPr/>
        </p:nvPicPr>
        <p:blipFill rotWithShape="1">
          <a:blip r:embed="rId4">
            <a:alphaModFix/>
          </a:blip>
          <a:srcRect b="82910" l="212170" r="-212170" t="-82910"/>
          <a:stretch/>
        </p:blipFill>
        <p:spPr>
          <a:xfrm>
            <a:off x="8729075" y="-371875"/>
            <a:ext cx="5715000" cy="4000500"/>
          </a:xfrm>
          <a:prstGeom prst="rect">
            <a:avLst/>
          </a:prstGeom>
          <a:noFill/>
          <a:ln>
            <a:noFill/>
          </a:ln>
        </p:spPr>
      </p:pic>
      <p:pic>
        <p:nvPicPr>
          <p:cNvPr id="167" name="Shape 167"/>
          <p:cNvPicPr preferRelativeResize="0"/>
          <p:nvPr/>
        </p:nvPicPr>
        <p:blipFill>
          <a:blip r:embed="rId5">
            <a:alphaModFix/>
          </a:blip>
          <a:stretch>
            <a:fillRect/>
          </a:stretch>
        </p:blipFill>
        <p:spPr>
          <a:xfrm>
            <a:off x="3459287" y="4173478"/>
            <a:ext cx="2578675" cy="2406747"/>
          </a:xfrm>
          <a:prstGeom prst="rect">
            <a:avLst/>
          </a:prstGeom>
          <a:noFill/>
          <a:ln cap="flat" cmpd="sng" w="38100">
            <a:solidFill>
              <a:srgbClr val="FFFF00"/>
            </a:solidFill>
            <a:prstDash val="solid"/>
            <a:round/>
            <a:headEnd len="med" w="med" type="none"/>
            <a:tailEnd len="med" w="med" type="none"/>
          </a:ln>
        </p:spPr>
      </p:pic>
      <p:pic>
        <p:nvPicPr>
          <p:cNvPr id="168" name="Shape 168"/>
          <p:cNvPicPr preferRelativeResize="0"/>
          <p:nvPr/>
        </p:nvPicPr>
        <p:blipFill>
          <a:blip r:embed="rId6">
            <a:alphaModFix/>
          </a:blip>
          <a:stretch>
            <a:fillRect/>
          </a:stretch>
        </p:blipFill>
        <p:spPr>
          <a:xfrm>
            <a:off x="6319724" y="4173475"/>
            <a:ext cx="2483124" cy="2406749"/>
          </a:xfrm>
          <a:prstGeom prst="rect">
            <a:avLst/>
          </a:prstGeom>
          <a:noFill/>
          <a:ln cap="flat" cmpd="sng" w="38100">
            <a:solidFill>
              <a:srgbClr val="3C78D8"/>
            </a:solidFill>
            <a:prstDash val="solid"/>
            <a:round/>
            <a:headEnd len="med" w="med" type="none"/>
            <a:tailEnd len="med" w="med" type="none"/>
          </a:ln>
        </p:spPr>
      </p:pic>
    </p:spTree>
  </p:cSld>
  <p:clrMapOvr>
    <a:masterClrMapping/>
  </p:clrMapOvr>
  <mc:AlternateContent>
    <mc:Choice Requires="p14">
      <p:transition spd="slow">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2600"/>
                                        <p:tgtEl>
                                          <p:spTgt spid="164"/>
                                        </p:tgtEl>
                                        <p:attrNameLst>
                                          <p:attrName>ppt_y</p:attrName>
                                        </p:attrNameLst>
                                      </p:cBhvr>
                                      <p:tavLst>
                                        <p:tav fmla="" tm="0">
                                          <p:val>
                                            <p:strVal val="#ppt_y-1"/>
                                          </p:val>
                                        </p:tav>
                                        <p:tav fmla="" tm="100000">
                                          <p:val>
                                            <p:strVal val="#ppt_y"/>
                                          </p:val>
                                        </p:tav>
                                      </p:tavLst>
                                    </p:anim>
                                  </p:childTnLst>
                                </p:cTn>
                              </p:par>
                            </p:childTnLst>
                          </p:cTn>
                        </p:par>
                        <p:par>
                          <p:cTn fill="hold">
                            <p:stCondLst>
                              <p:cond delay="2600"/>
                            </p:stCondLst>
                            <p:childTnLst>
                              <p:par>
                                <p:cTn fill="hold" nodeType="afterEffect" presetClass="emph" presetID="8" presetSubtype="0">
                                  <p:stCondLst>
                                    <p:cond delay="0"/>
                                  </p:stCondLst>
                                  <p:childTnLst>
                                    <p:animRot by="-21600000">
                                      <p:cBhvr>
                                        <p:cTn dur="400" fill="hold"/>
                                        <p:tgtEl>
                                          <p:spTgt spid="163"/>
                                        </p:tgtEl>
                                        <p:attrNameLst>
                                          <p:attrName>r</p:attrName>
                                        </p:attrNameLst>
                                      </p:cBhvr>
                                    </p:animRot>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2600"/>
                                        <p:tgtEl>
                                          <p:spTgt spid="165"/>
                                        </p:tgtEl>
                                        <p:attrNameLst>
                                          <p:attrName>ppt_x</p:attrName>
                                        </p:attrNameLst>
                                      </p:cBhvr>
                                      <p:tavLst>
                                        <p:tav fmla="" tm="0">
                                          <p:val>
                                            <p:strVal val="#ppt_x+1"/>
                                          </p:val>
                                        </p:tav>
                                        <p:tav fmla="" tm="100000">
                                          <p:val>
                                            <p:strVal val="#ppt_x"/>
                                          </p:val>
                                        </p:tav>
                                      </p:tavLst>
                                    </p:anim>
                                  </p:childTnLst>
                                </p:cTn>
                              </p:par>
                            </p:childTnLst>
                          </p:cTn>
                        </p:par>
                        <p:par>
                          <p:cTn fill="hold">
                            <p:stCondLst>
                              <p:cond delay="5600"/>
                            </p:stCondLst>
                            <p:childTnLst>
                              <p:par>
                                <p:cTn fill="hold" nodeType="afterEffect" presetClass="entr" presetID="2" presetSubtype="8">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2500"/>
                                        <p:tgtEl>
                                          <p:spTgt spid="168"/>
                                        </p:tgtEl>
                                        <p:attrNameLst>
                                          <p:attrName>ppt_x</p:attrName>
                                        </p:attrNameLst>
                                      </p:cBhvr>
                                      <p:tavLst>
                                        <p:tav fmla="" tm="0">
                                          <p:val>
                                            <p:strVal val="#ppt_x-1"/>
                                          </p:val>
                                        </p:tav>
                                        <p:tav fmla="" tm="100000">
                                          <p:val>
                                            <p:strVal val="#ppt_x"/>
                                          </p:val>
                                        </p:tav>
                                      </p:tavLst>
                                    </p:anim>
                                  </p:childTnLst>
                                </p:cTn>
                              </p:par>
                            </p:childTnLst>
                          </p:cTn>
                        </p:par>
                        <p:par>
                          <p:cTn fill="hold">
                            <p:stCondLst>
                              <p:cond delay="8100"/>
                            </p:stCondLst>
                            <p:childTnLst>
                              <p:par>
                                <p:cTn fill="hold" nodeType="afterEffect" presetClass="entr" presetID="23" presetSubtype="16">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2700"/>
                                        <p:tgtEl>
                                          <p:spTgt spid="167"/>
                                        </p:tgtEl>
                                        <p:attrNameLst>
                                          <p:attrName>ppt_w</p:attrName>
                                        </p:attrNameLst>
                                      </p:cBhvr>
                                      <p:tavLst>
                                        <p:tav fmla="" tm="0">
                                          <p:val>
                                            <p:strVal val="0"/>
                                          </p:val>
                                        </p:tav>
                                        <p:tav fmla="" tm="100000">
                                          <p:val>
                                            <p:strVal val="#ppt_w"/>
                                          </p:val>
                                        </p:tav>
                                      </p:tavLst>
                                    </p:anim>
                                    <p:anim calcmode="lin" valueType="num">
                                      <p:cBhvr additive="base">
                                        <p:cTn dur="2700"/>
                                        <p:tgtEl>
                                          <p:spTgt spid="1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7EE4FF">
            <a:alpha val="46540"/>
          </a:srgbClr>
        </a:solidFill>
      </p:bgPr>
    </p:bg>
    <p:spTree>
      <p:nvGrpSpPr>
        <p:cNvPr id="172" name="Shape 172"/>
        <p:cNvGrpSpPr/>
        <p:nvPr/>
      </p:nvGrpSpPr>
      <p:grpSpPr>
        <a:xfrm>
          <a:off x="0" y="0"/>
          <a:ext cx="0" cy="0"/>
          <a:chOff x="0" y="0"/>
          <a:chExt cx="0" cy="0"/>
        </a:xfrm>
      </p:grpSpPr>
      <p:sp>
        <p:nvSpPr>
          <p:cNvPr id="173" name="Shape 173"/>
          <p:cNvSpPr txBox="1"/>
          <p:nvPr>
            <p:ph type="title"/>
          </p:nvPr>
        </p:nvSpPr>
        <p:spPr>
          <a:xfrm>
            <a:off x="133500" y="114050"/>
            <a:ext cx="8535299" cy="1167299"/>
          </a:xfrm>
          <a:prstGeom prst="rect">
            <a:avLst/>
          </a:prstGeom>
        </p:spPr>
        <p:txBody>
          <a:bodyPr anchorCtr="0" anchor="ctr" bIns="91425" lIns="91425" rIns="91425" tIns="91425">
            <a:noAutofit/>
          </a:bodyPr>
          <a:lstStyle/>
          <a:p>
            <a:pPr lvl="0" rtl="0">
              <a:spcBef>
                <a:spcPts val="0"/>
              </a:spcBef>
              <a:buNone/>
            </a:pPr>
            <a:r>
              <a:rPr b="1" lang="it-IT" sz="4800">
                <a:solidFill>
                  <a:srgbClr val="0000FF"/>
                </a:solidFill>
                <a:latin typeface="Courier New"/>
                <a:ea typeface="Courier New"/>
                <a:cs typeface="Courier New"/>
                <a:sym typeface="Courier New"/>
              </a:rPr>
              <a:t>DIETA MEDITERRANEA</a:t>
            </a:r>
            <a:r>
              <a:rPr lang="it-IT">
                <a:solidFill>
                  <a:srgbClr val="1155CC"/>
                </a:solidFill>
              </a:rPr>
              <a:t> </a:t>
            </a:r>
          </a:p>
        </p:txBody>
      </p:sp>
      <p:sp>
        <p:nvSpPr>
          <p:cNvPr id="174" name="Shape 174"/>
          <p:cNvSpPr txBox="1"/>
          <p:nvPr>
            <p:ph idx="1" type="body"/>
          </p:nvPr>
        </p:nvSpPr>
        <p:spPr>
          <a:xfrm>
            <a:off x="169500" y="1032250"/>
            <a:ext cx="8639400" cy="2787000"/>
          </a:xfrm>
          <a:prstGeom prst="rect">
            <a:avLst/>
          </a:prstGeom>
          <a:ln cap="flat" cmpd="sng" w="28575">
            <a:solidFill>
              <a:srgbClr val="1155CC"/>
            </a:solidFill>
            <a:prstDash val="dash"/>
            <a:round/>
            <a:headEnd len="med" w="med" type="none"/>
            <a:tailEnd len="med" w="med" type="none"/>
          </a:ln>
        </p:spPr>
        <p:txBody>
          <a:bodyPr anchorCtr="0" anchor="t" bIns="91425" lIns="91425" rIns="91425" tIns="91425">
            <a:noAutofit/>
          </a:bodyPr>
          <a:lstStyle/>
          <a:p>
            <a:pPr lvl="0" rtl="0">
              <a:spcBef>
                <a:spcPts val="0"/>
              </a:spcBef>
              <a:buNone/>
            </a:pPr>
            <a:r>
              <a:rPr lang="it-IT" sz="2400">
                <a:solidFill>
                  <a:srgbClr val="000000"/>
                </a:solidFill>
                <a:latin typeface="Calibri"/>
                <a:ea typeface="Calibri"/>
                <a:cs typeface="Calibri"/>
                <a:sym typeface="Calibri"/>
              </a:rPr>
              <a:t>  </a:t>
            </a:r>
            <a:r>
              <a:rPr lang="it-IT" sz="1800">
                <a:solidFill>
                  <a:srgbClr val="000000"/>
                </a:solidFill>
              </a:rPr>
              <a:t>La </a:t>
            </a:r>
            <a:r>
              <a:rPr b="1" i="1" lang="it-IT" sz="1800">
                <a:solidFill>
                  <a:srgbClr val="FF0000"/>
                </a:solidFill>
              </a:rPr>
              <a:t>DIETA MEDITERRANEA</a:t>
            </a:r>
            <a:r>
              <a:rPr lang="it-IT" sz="1800">
                <a:solidFill>
                  <a:srgbClr val="FFFF00"/>
                </a:solidFill>
              </a:rPr>
              <a:t> </a:t>
            </a:r>
            <a:r>
              <a:rPr lang="it-IT" sz="1800">
                <a:solidFill>
                  <a:srgbClr val="000000"/>
                </a:solidFill>
              </a:rPr>
              <a:t>è quel particolare modello equilibrato o regime alimentare tipico dei paesi europei che si affacciano sul Mediterraneo. É stata proclamata dall’UNESCO Patrimonio immateriale culturale dell’umanità nel 2010.  </a:t>
            </a:r>
            <a:r>
              <a:rPr lang="it-IT" sz="1800">
                <a:solidFill>
                  <a:schemeClr val="dk1"/>
                </a:solidFill>
              </a:rPr>
              <a:t>É </a:t>
            </a:r>
            <a:r>
              <a:rPr lang="it-IT" sz="1800">
                <a:solidFill>
                  <a:srgbClr val="000000"/>
                </a:solidFill>
              </a:rPr>
              <a:t>un regime alimentare equilibrato anche dal punto di vista nutrizionale . Riduce rischi di diverse malattie a carico dell’apparato cardiovascolare perchè introduce nell’organismo fibre e tutti i principi nutritivi nelle giuste percentuali come cereali, pane, verdura, frutta, olio di oliva, pesce (mangiato di più rispetto la carne) e il vino. Insomma è costituita da tutti elementi che contengono microelementi. </a:t>
            </a:r>
          </a:p>
        </p:txBody>
      </p:sp>
      <p:pic>
        <p:nvPicPr>
          <p:cNvPr id="175" name="Shape 175"/>
          <p:cNvPicPr preferRelativeResize="0"/>
          <p:nvPr/>
        </p:nvPicPr>
        <p:blipFill rotWithShape="1">
          <a:blip r:embed="rId3">
            <a:alphaModFix/>
          </a:blip>
          <a:srcRect b="0" l="0" r="3651" t="0"/>
          <a:stretch/>
        </p:blipFill>
        <p:spPr>
          <a:xfrm>
            <a:off x="2120100" y="3819225"/>
            <a:ext cx="4737900" cy="3038775"/>
          </a:xfrm>
          <a:prstGeom prst="rect">
            <a:avLst/>
          </a:prstGeom>
          <a:noFill/>
          <a:ln cap="flat" cmpd="sng" w="38100">
            <a:solidFill>
              <a:srgbClr val="1155CC"/>
            </a:solidFill>
            <a:prstDash val="solid"/>
            <a:round/>
            <a:headEnd len="med" w="med" type="none"/>
            <a:tailEnd len="med" w="med" type="none"/>
          </a:ln>
        </p:spPr>
      </p:pic>
    </p:spTree>
  </p:cSld>
  <p:clrMapOvr>
    <a:masterClrMapping/>
  </p:clrMapOvr>
  <mc:AlternateContent>
    <mc:Choice Requires="p14">
      <p:transition spd="slow">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2800"/>
                                        <p:tgtEl>
                                          <p:spTgt spid="173"/>
                                        </p:tgtEl>
                                      </p:cBhvr>
                                    </p:animEffect>
                                  </p:childTnLst>
                                </p:cTn>
                              </p:par>
                            </p:childTnLst>
                          </p:cTn>
                        </p:par>
                        <p:par>
                          <p:cTn fill="hold">
                            <p:stCondLst>
                              <p:cond delay="2800"/>
                            </p:stCondLst>
                            <p:childTnLst>
                              <p:par>
                                <p:cTn fill="hold" nodeType="afterEffect" presetClass="emph" presetID="8" presetSubtype="0">
                                  <p:stCondLst>
                                    <p:cond delay="0"/>
                                  </p:stCondLst>
                                  <p:childTnLst>
                                    <p:animRot by="-21600000">
                                      <p:cBhvr>
                                        <p:cTn dur="2700" fill="hold"/>
                                        <p:tgtEl>
                                          <p:spTgt spid="175"/>
                                        </p:tgtEl>
                                        <p:attrNameLst>
                                          <p:attrName>r</p:attrName>
                                        </p:attrNameLst>
                                      </p:cBhvr>
                                    </p:animRot>
                                  </p:childTnLst>
                                </p:cTn>
                              </p:par>
                            </p:childTnLst>
                          </p:cTn>
                        </p:par>
                        <p:par>
                          <p:cTn fill="hold">
                            <p:stCondLst>
                              <p:cond delay="5500"/>
                            </p:stCondLst>
                            <p:childTnLst>
                              <p:par>
                                <p:cTn fill="hold" nodeType="afterEffect" presetClass="entr" presetID="2" presetSubtype="2">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2400"/>
                                        <p:tgtEl>
                                          <p:spTgt spid="1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