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44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BAED39-8855-4394-9944-BFF486AF9B31}" type="datetimeFigureOut">
              <a:rPr lang="it-IT" smtClean="0"/>
              <a:pPr/>
              <a:t>26/05/2015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30BF97-BC93-4972-AA2B-2F9D59E43A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R5WBKsxwt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latin typeface="OCR A Extended" pitchFamily="50" charset="0"/>
              </a:rPr>
              <a:t>Perche alla fiamma?</a:t>
            </a:r>
            <a:endParaRPr lang="it-IT" dirty="0">
              <a:latin typeface="OCR A Extended" pitchFamily="50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OCR A Extended" pitchFamily="50" charset="0"/>
              </a:rPr>
              <a:t>Saggi alla Fiamma</a:t>
            </a:r>
            <a:endParaRPr lang="it-IT" dirty="0">
              <a:latin typeface="OCR A Extended" pitchFamily="50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OCR A Extended" pitchFamily="50" charset="0"/>
              </a:rPr>
              <a:t>L’atomo e la sua struttura</a:t>
            </a:r>
          </a:p>
          <a:p>
            <a:r>
              <a:rPr lang="it-IT" dirty="0" smtClean="0">
                <a:latin typeface="OCR A Extended" pitchFamily="50" charset="0"/>
              </a:rPr>
              <a:t>Le caratteristiche della luce</a:t>
            </a:r>
          </a:p>
          <a:p>
            <a:r>
              <a:rPr lang="it-IT" dirty="0" smtClean="0">
                <a:latin typeface="OCR A Extended" pitchFamily="50" charset="0"/>
              </a:rPr>
              <a:t>L’atomo eccitato e lo stato fondamentale</a:t>
            </a:r>
          </a:p>
          <a:p>
            <a:r>
              <a:rPr lang="it-IT" dirty="0" smtClean="0">
                <a:latin typeface="OCR A Extended" pitchFamily="50" charset="0"/>
              </a:rPr>
              <a:t>Le sostanze e reazione al saggi alla fiamma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OCR A Extended" pitchFamily="50" charset="0"/>
              </a:rPr>
              <a:t>Indice</a:t>
            </a:r>
            <a:endParaRPr lang="it-IT" dirty="0">
              <a:latin typeface="OCR A Extended" pitchFamily="50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OCR A Extended" pitchFamily="50" charset="0"/>
              </a:rPr>
              <a:t>L’atomo e la sua struttura</a:t>
            </a:r>
            <a:endParaRPr lang="it-IT" dirty="0">
              <a:latin typeface="OCR A Extended" pitchFamily="50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1714480" y="2928934"/>
            <a:ext cx="1500198" cy="1428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428596" y="1571612"/>
            <a:ext cx="4071966" cy="40719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3571868" y="5072074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928662" y="2000240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>
            <a:stCxn id="4" idx="0"/>
            <a:endCxn id="14" idx="0"/>
          </p:cNvCxnSpPr>
          <p:nvPr/>
        </p:nvCxnSpPr>
        <p:spPr>
          <a:xfrm rot="5400000" flipH="1" flipV="1">
            <a:off x="4500562" y="178571"/>
            <a:ext cx="714380" cy="4786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stCxn id="4" idx="4"/>
            <a:endCxn id="14" idx="4"/>
          </p:cNvCxnSpPr>
          <p:nvPr/>
        </p:nvCxnSpPr>
        <p:spPr>
          <a:xfrm rot="16200000" flipH="1">
            <a:off x="4750595" y="2071678"/>
            <a:ext cx="214314" cy="47863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6072198" y="2214554"/>
            <a:ext cx="2357454" cy="23574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7215206" y="2428868"/>
            <a:ext cx="1071570" cy="107157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6215074" y="3286124"/>
            <a:ext cx="1071570" cy="107157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6286512" y="2357430"/>
            <a:ext cx="1071570" cy="107157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2071670" y="3500438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OCR A Extended" pitchFamily="50" charset="0"/>
              </a:rPr>
              <a:t>Nucleo</a:t>
            </a:r>
            <a:endParaRPr lang="it-IT" sz="1200" dirty="0">
              <a:latin typeface="OCR A Extended" pitchFamily="50" charset="0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7143768" y="3357562"/>
            <a:ext cx="1071570" cy="107157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0" name="Arrotonda angolo diagonale rettangolo 69"/>
          <p:cNvSpPr/>
          <p:nvPr/>
        </p:nvSpPr>
        <p:spPr>
          <a:xfrm>
            <a:off x="4500562" y="5000636"/>
            <a:ext cx="4071966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/>
          <p:cNvSpPr/>
          <p:nvPr/>
        </p:nvSpPr>
        <p:spPr>
          <a:xfrm>
            <a:off x="5000628" y="5143512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CasellaDiTesto 71"/>
          <p:cNvSpPr txBox="1"/>
          <p:nvPr/>
        </p:nvSpPr>
        <p:spPr>
          <a:xfrm>
            <a:off x="4286248" y="5500702"/>
            <a:ext cx="17145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>
                <a:latin typeface="OCR A Extended" pitchFamily="50" charset="0"/>
              </a:rPr>
              <a:t>Elettrone</a:t>
            </a:r>
          </a:p>
          <a:p>
            <a:pPr algn="ctr"/>
            <a:endParaRPr lang="it-IT" sz="1050" dirty="0" smtClean="0">
              <a:latin typeface="OCR A Extended" pitchFamily="50" charset="0"/>
            </a:endParaRPr>
          </a:p>
          <a:p>
            <a:pPr algn="ctr"/>
            <a:r>
              <a:rPr lang="it-IT" sz="1050" dirty="0" smtClean="0">
                <a:latin typeface="OCR A Extended" pitchFamily="50" charset="0"/>
              </a:rPr>
              <a:t>( Negativo )</a:t>
            </a:r>
            <a:endParaRPr lang="it-IT" sz="1050" dirty="0">
              <a:latin typeface="OCR A Extended" pitchFamily="50" charset="0"/>
            </a:endParaRPr>
          </a:p>
        </p:txBody>
      </p:sp>
      <p:sp>
        <p:nvSpPr>
          <p:cNvPr id="73" name="Ovale 72"/>
          <p:cNvSpPr/>
          <p:nvPr/>
        </p:nvSpPr>
        <p:spPr>
          <a:xfrm>
            <a:off x="6429388" y="5143512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Ovale 73"/>
          <p:cNvSpPr/>
          <p:nvPr/>
        </p:nvSpPr>
        <p:spPr>
          <a:xfrm>
            <a:off x="7858148" y="514351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CasellaDiTesto 74"/>
          <p:cNvSpPr txBox="1"/>
          <p:nvPr/>
        </p:nvSpPr>
        <p:spPr>
          <a:xfrm>
            <a:off x="5715008" y="5500702"/>
            <a:ext cx="17145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>
                <a:latin typeface="OCR A Extended" pitchFamily="50" charset="0"/>
              </a:rPr>
              <a:t>Protone</a:t>
            </a:r>
          </a:p>
          <a:p>
            <a:pPr algn="ctr"/>
            <a:endParaRPr lang="it-IT" sz="1050" dirty="0" smtClean="0">
              <a:latin typeface="OCR A Extended" pitchFamily="50" charset="0"/>
            </a:endParaRPr>
          </a:p>
          <a:p>
            <a:pPr algn="ctr"/>
            <a:r>
              <a:rPr lang="it-IT" sz="1050" dirty="0" smtClean="0">
                <a:latin typeface="OCR A Extended" pitchFamily="50" charset="0"/>
              </a:rPr>
              <a:t>( Positivo )</a:t>
            </a:r>
            <a:endParaRPr lang="it-IT" sz="1050" dirty="0">
              <a:latin typeface="OCR A Extended" pitchFamily="50" charset="0"/>
            </a:endParaRPr>
          </a:p>
        </p:txBody>
      </p:sp>
      <p:sp>
        <p:nvSpPr>
          <p:cNvPr id="77" name="CasellaDiTesto 76"/>
          <p:cNvSpPr txBox="1"/>
          <p:nvPr/>
        </p:nvSpPr>
        <p:spPr>
          <a:xfrm>
            <a:off x="7143768" y="5500702"/>
            <a:ext cx="17145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>
                <a:latin typeface="OCR A Extended" pitchFamily="50" charset="0"/>
              </a:rPr>
              <a:t>Neutrone</a:t>
            </a:r>
          </a:p>
          <a:p>
            <a:pPr algn="ctr"/>
            <a:endParaRPr lang="it-IT" sz="1050" dirty="0" smtClean="0">
              <a:latin typeface="OCR A Extended" pitchFamily="50" charset="0"/>
            </a:endParaRPr>
          </a:p>
          <a:p>
            <a:pPr algn="ctr"/>
            <a:r>
              <a:rPr lang="it-IT" sz="1050" dirty="0" smtClean="0">
                <a:latin typeface="OCR A Extended" pitchFamily="50" charset="0"/>
              </a:rPr>
              <a:t>( Neutrale )</a:t>
            </a:r>
            <a:endParaRPr lang="it-IT" sz="1050" dirty="0">
              <a:latin typeface="OCR A Extended" pitchFamily="50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500430" y="1643050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latin typeface="OCR A Extended" pitchFamily="50" charset="0"/>
              </a:rPr>
              <a:t>Livello d’energia</a:t>
            </a:r>
            <a:endParaRPr lang="it-IT" sz="1200" dirty="0">
              <a:latin typeface="OCR A Extended" pitchFamily="50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1" animBg="1"/>
      <p:bldP spid="7" grpId="1" animBg="1"/>
      <p:bldP spid="14" grpId="0" animBg="1"/>
      <p:bldP spid="17" grpId="0" animBg="1"/>
      <p:bldP spid="19" grpId="0" animBg="1"/>
      <p:bldP spid="21" grpId="0" animBg="1"/>
      <p:bldP spid="36" grpId="0"/>
      <p:bldP spid="64" grpId="0" animBg="1"/>
      <p:bldP spid="70" grpId="0" animBg="1"/>
      <p:bldP spid="71" grpId="0" animBg="1"/>
      <p:bldP spid="72" grpId="0"/>
      <p:bldP spid="73" grpId="0" animBg="1"/>
      <p:bldP spid="74" grpId="0" animBg="1"/>
      <p:bldP spid="75" grpId="0"/>
      <p:bldP spid="77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976306"/>
          </a:xfrm>
        </p:spPr>
        <p:txBody>
          <a:bodyPr>
            <a:normAutofit fontScale="85000" lnSpcReduction="20000"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it-IT" dirty="0" smtClean="0"/>
              <a:t>La luce è una forma di energia (radiante) si propaga come un onda, ed è formata da particelle chiamate </a:t>
            </a:r>
            <a:r>
              <a:rPr lang="it-IT" u="sng" dirty="0" smtClean="0"/>
              <a:t>fotoni</a:t>
            </a:r>
            <a:r>
              <a:rPr lang="it-IT" dirty="0" smtClean="0"/>
              <a:t> e viene da una sorgente luminosa come il Sole.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OCR A Extended" pitchFamily="50" charset="0"/>
              </a:rPr>
              <a:t>Le caratteristiche della luce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rot="5400000" flipH="1" flipV="1">
            <a:off x="179357" y="3821115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285852" y="4929198"/>
            <a:ext cx="32766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igura a mano libera 10"/>
          <p:cNvSpPr/>
          <p:nvPr/>
        </p:nvSpPr>
        <p:spPr>
          <a:xfrm>
            <a:off x="1500166" y="3577674"/>
            <a:ext cx="2857520" cy="1100256"/>
          </a:xfrm>
          <a:custGeom>
            <a:avLst/>
            <a:gdLst>
              <a:gd name="connsiteX0" fmla="*/ 0 w 2299854"/>
              <a:gd name="connsiteY0" fmla="*/ 1106054 h 1106054"/>
              <a:gd name="connsiteX1" fmla="*/ 374073 w 2299854"/>
              <a:gd name="connsiteY1" fmla="*/ 11545 h 1106054"/>
              <a:gd name="connsiteX2" fmla="*/ 775854 w 2299854"/>
              <a:gd name="connsiteY2" fmla="*/ 1036781 h 1106054"/>
              <a:gd name="connsiteX3" fmla="*/ 1219200 w 2299854"/>
              <a:gd name="connsiteY3" fmla="*/ 39254 h 1106054"/>
              <a:gd name="connsiteX4" fmla="*/ 1510145 w 2299854"/>
              <a:gd name="connsiteY4" fmla="*/ 1050636 h 1106054"/>
              <a:gd name="connsiteX5" fmla="*/ 2050473 w 2299854"/>
              <a:gd name="connsiteY5" fmla="*/ 94672 h 1106054"/>
              <a:gd name="connsiteX6" fmla="*/ 2299854 w 2299854"/>
              <a:gd name="connsiteY6" fmla="*/ 1078345 h 1106054"/>
              <a:gd name="connsiteX0" fmla="*/ 0 w 2299854"/>
              <a:gd name="connsiteY0" fmla="*/ 1100256 h 1100256"/>
              <a:gd name="connsiteX1" fmla="*/ 374073 w 2299854"/>
              <a:gd name="connsiteY1" fmla="*/ 5747 h 1100256"/>
              <a:gd name="connsiteX2" fmla="*/ 689956 w 2299854"/>
              <a:gd name="connsiteY2" fmla="*/ 1065772 h 1100256"/>
              <a:gd name="connsiteX3" fmla="*/ 1219200 w 2299854"/>
              <a:gd name="connsiteY3" fmla="*/ 33456 h 1100256"/>
              <a:gd name="connsiteX4" fmla="*/ 1510145 w 2299854"/>
              <a:gd name="connsiteY4" fmla="*/ 1044838 h 1100256"/>
              <a:gd name="connsiteX5" fmla="*/ 2050473 w 2299854"/>
              <a:gd name="connsiteY5" fmla="*/ 88874 h 1100256"/>
              <a:gd name="connsiteX6" fmla="*/ 2299854 w 2299854"/>
              <a:gd name="connsiteY6" fmla="*/ 1072547 h 110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9854" h="1100256">
                <a:moveTo>
                  <a:pt x="0" y="1100256"/>
                </a:moveTo>
                <a:cubicBezTo>
                  <a:pt x="122382" y="558774"/>
                  <a:pt x="259080" y="11494"/>
                  <a:pt x="374073" y="5747"/>
                </a:cubicBezTo>
                <a:cubicBezTo>
                  <a:pt x="489066" y="0"/>
                  <a:pt x="549102" y="1061154"/>
                  <a:pt x="689956" y="1065772"/>
                </a:cubicBezTo>
                <a:cubicBezTo>
                  <a:pt x="830810" y="1070390"/>
                  <a:pt x="1082502" y="36945"/>
                  <a:pt x="1219200" y="33456"/>
                </a:cubicBezTo>
                <a:cubicBezTo>
                  <a:pt x="1355898" y="29967"/>
                  <a:pt x="1371600" y="1035602"/>
                  <a:pt x="1510145" y="1044838"/>
                </a:cubicBezTo>
                <a:cubicBezTo>
                  <a:pt x="1648690" y="1054074"/>
                  <a:pt x="1918855" y="84256"/>
                  <a:pt x="2050473" y="88874"/>
                </a:cubicBezTo>
                <a:cubicBezTo>
                  <a:pt x="2182091" y="93492"/>
                  <a:pt x="2251363" y="910911"/>
                  <a:pt x="2299854" y="107254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3000364" y="492919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OCR A Extended" pitchFamily="50" charset="0"/>
              </a:rPr>
              <a:t>1 secondo</a:t>
            </a:r>
            <a:endParaRPr lang="it-IT" dirty="0">
              <a:latin typeface="OCR A Extended" pitchFamily="50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928662" y="2857496"/>
            <a:ext cx="428628" cy="2102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OCR A Extended" pitchFamily="50" charset="0"/>
              </a:rPr>
              <a:t>E</a:t>
            </a:r>
          </a:p>
          <a:p>
            <a:r>
              <a:rPr lang="it-IT" dirty="0" smtClean="0">
                <a:latin typeface="OCR A Extended" pitchFamily="50" charset="0"/>
              </a:rPr>
              <a:t>n</a:t>
            </a:r>
          </a:p>
          <a:p>
            <a:r>
              <a:rPr lang="it-IT" dirty="0" smtClean="0">
                <a:latin typeface="OCR A Extended" pitchFamily="50" charset="0"/>
              </a:rPr>
              <a:t>e</a:t>
            </a:r>
          </a:p>
          <a:p>
            <a:r>
              <a:rPr lang="it-IT" dirty="0" smtClean="0">
                <a:latin typeface="OCR A Extended" pitchFamily="50" charset="0"/>
              </a:rPr>
              <a:t>r</a:t>
            </a:r>
          </a:p>
          <a:p>
            <a:r>
              <a:rPr lang="it-IT" dirty="0" smtClean="0">
                <a:latin typeface="OCR A Extended" pitchFamily="50" charset="0"/>
              </a:rPr>
              <a:t>g</a:t>
            </a:r>
          </a:p>
          <a:p>
            <a:r>
              <a:rPr lang="it-IT" dirty="0" smtClean="0">
                <a:latin typeface="OCR A Extended" pitchFamily="50" charset="0"/>
              </a:rPr>
              <a:t>i</a:t>
            </a:r>
          </a:p>
          <a:p>
            <a:r>
              <a:rPr lang="it-IT" dirty="0" smtClean="0">
                <a:latin typeface="OCR A Extended" pitchFamily="50" charset="0"/>
              </a:rPr>
              <a:t>a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2071670" y="378619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endCxn id="21" idx="2"/>
          </p:cNvCxnSpPr>
          <p:nvPr/>
        </p:nvCxnSpPr>
        <p:spPr>
          <a:xfrm flipV="1">
            <a:off x="2500298" y="3512580"/>
            <a:ext cx="357190" cy="27361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1643042" y="314324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OCR A Extended" pitchFamily="50" charset="0"/>
              </a:rPr>
              <a:t>Lunghezza d’onda  </a:t>
            </a:r>
            <a:endParaRPr lang="it-IT" dirty="0">
              <a:latin typeface="OCR A Extended" pitchFamily="50" charset="0"/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1500166" y="3071810"/>
            <a:ext cx="285752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rot="5400000" flipH="1" flipV="1">
            <a:off x="3571868" y="3857628"/>
            <a:ext cx="157163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 flipH="1" flipV="1">
            <a:off x="678629" y="3893347"/>
            <a:ext cx="164307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2143108" y="26431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OCR A Extended" pitchFamily="50" charset="0"/>
              </a:rPr>
              <a:t>Frequenza  </a:t>
            </a:r>
            <a:endParaRPr lang="it-IT" dirty="0">
              <a:latin typeface="OCR A Extended" pitchFamily="50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214414" y="542926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OCR A Extended" pitchFamily="50" charset="0"/>
              </a:rPr>
              <a:t>Velocita</a:t>
            </a:r>
            <a:r>
              <a:rPr lang="it-IT" dirty="0" smtClean="0">
                <a:latin typeface="OCR A Extended" pitchFamily="50" charset="0"/>
              </a:rPr>
              <a:t>: 300x10</a:t>
            </a:r>
            <a:r>
              <a:rPr lang="it-IT" baseline="30000" dirty="0" smtClean="0">
                <a:latin typeface="OCR A Extended" pitchFamily="50" charset="0"/>
              </a:rPr>
              <a:t>3</a:t>
            </a:r>
            <a:r>
              <a:rPr lang="it-IT" dirty="0" smtClean="0">
                <a:latin typeface="OCR A Extended" pitchFamily="50" charset="0"/>
              </a:rPr>
              <a:t> km/s  </a:t>
            </a:r>
            <a:endParaRPr lang="it-IT" dirty="0">
              <a:latin typeface="OCR A Extended" pitchFamily="50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714876" y="3786190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>
                <a:latin typeface="OCR A Extended" pitchFamily="50" charset="0"/>
              </a:rPr>
              <a:t>Frequenza</a:t>
            </a:r>
            <a:r>
              <a:rPr lang="it-IT" dirty="0" smtClean="0">
                <a:latin typeface="OCR A Extended" pitchFamily="50" charset="0"/>
              </a:rPr>
              <a:t> è il numero di oscillazioni in un secondo è si misura in Hertz</a:t>
            </a:r>
          </a:p>
          <a:p>
            <a:endParaRPr lang="it-IT" dirty="0" smtClean="0">
              <a:latin typeface="OCR A Extended" pitchFamily="50" charset="0"/>
            </a:endParaRPr>
          </a:p>
          <a:p>
            <a:r>
              <a:rPr lang="it-IT" dirty="0" smtClean="0">
                <a:latin typeface="OCR A Extended" pitchFamily="50" charset="0"/>
              </a:rPr>
              <a:t>Maggiore Lunghezza e minore frequenza: </a:t>
            </a:r>
            <a:r>
              <a:rPr lang="it-IT" dirty="0" smtClean="0">
                <a:solidFill>
                  <a:srgbClr val="FF0000"/>
                </a:solidFill>
                <a:latin typeface="OCR A Extended" pitchFamily="50" charset="0"/>
              </a:rPr>
              <a:t>Rosso</a:t>
            </a:r>
          </a:p>
          <a:p>
            <a:r>
              <a:rPr lang="it-IT" dirty="0" smtClean="0">
                <a:latin typeface="OCR A Extended" pitchFamily="50" charset="0"/>
              </a:rPr>
              <a:t>Minore Lunghezza e maggiore frequenza: </a:t>
            </a:r>
            <a:r>
              <a:rPr lang="it-IT" dirty="0" smtClean="0">
                <a:solidFill>
                  <a:srgbClr val="7030A0"/>
                </a:solidFill>
                <a:latin typeface="OCR A Extended" pitchFamily="50" charset="0"/>
              </a:rPr>
              <a:t>Violetto</a:t>
            </a:r>
            <a:endParaRPr lang="it-IT" dirty="0">
              <a:solidFill>
                <a:srgbClr val="7030A0"/>
              </a:solidFill>
              <a:latin typeface="OCR A Extended" pitchFamily="50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4714876" y="2857496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>
                <a:latin typeface="OCR A Extended" pitchFamily="50" charset="0"/>
              </a:rPr>
              <a:t>Lunghezza</a:t>
            </a:r>
            <a:r>
              <a:rPr lang="it-IT" dirty="0" smtClean="0">
                <a:latin typeface="OCR A Extended" pitchFamily="50" charset="0"/>
              </a:rPr>
              <a:t> è la distanza tra due onde è si misura in nanometri</a:t>
            </a:r>
            <a:endParaRPr lang="it-IT" dirty="0">
              <a:latin typeface="OCR A Extended" pitchFamily="50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1" grpId="0" animBg="1"/>
      <p:bldP spid="12" grpId="0"/>
      <p:bldP spid="13" grpId="0"/>
      <p:bldP spid="2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OCR A Extended" pitchFamily="50" charset="0"/>
              </a:rPr>
              <a:t/>
            </a:r>
            <a:br>
              <a:rPr lang="it-IT" dirty="0" smtClean="0">
                <a:latin typeface="OCR A Extended" pitchFamily="50" charset="0"/>
              </a:rPr>
            </a:br>
            <a:r>
              <a:rPr lang="it-IT" dirty="0" smtClean="0">
                <a:latin typeface="OCR A Extended" pitchFamily="50" charset="0"/>
              </a:rPr>
              <a:t> L’atomo eccitato e lo stato fondamentale</a:t>
            </a:r>
            <a:endParaRPr lang="it-IT" dirty="0"/>
          </a:p>
        </p:txBody>
      </p:sp>
      <p:sp>
        <p:nvSpPr>
          <p:cNvPr id="4" name="Segnaposto contenuto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976306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it-IT" sz="1600" dirty="0" smtClean="0">
                <a:latin typeface="OCR A Extended" pitchFamily="50" charset="0"/>
              </a:rPr>
              <a:t>Quando  una sostanza viene esposta ad una qualsiasi forma di energia, i suoi elettroni assorbono l’energia e saltano dal livello che gli appartiene (fondamentale) al livello superiore (eccitato): dopo una frazione di secondo l’elettrone ritorna nel suo stato fondamentale e rimette l’energia prima assorbita sottoforma di luce.</a:t>
            </a:r>
          </a:p>
        </p:txBody>
      </p:sp>
      <p:sp>
        <p:nvSpPr>
          <p:cNvPr id="5" name="Ovale 4"/>
          <p:cNvSpPr/>
          <p:nvPr/>
        </p:nvSpPr>
        <p:spPr>
          <a:xfrm>
            <a:off x="4357686" y="4214818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3786182" y="3643314"/>
            <a:ext cx="1428760" cy="1428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214678" y="3071810"/>
            <a:ext cx="2571768" cy="24908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5072066" y="4286256"/>
            <a:ext cx="285752" cy="2857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714348" y="421481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Stato fondamentale</a:t>
            </a:r>
            <a:endParaRPr lang="it-IT" dirty="0"/>
          </a:p>
        </p:txBody>
      </p:sp>
      <p:sp>
        <p:nvSpPr>
          <p:cNvPr id="17" name="Freccia a sinistra 16"/>
          <p:cNvSpPr/>
          <p:nvPr/>
        </p:nvSpPr>
        <p:spPr>
          <a:xfrm>
            <a:off x="5429256" y="3857628"/>
            <a:ext cx="1500198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5786446" y="428625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Fotone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428596" y="421481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Stato eccitato</a:t>
            </a:r>
            <a:endParaRPr lang="it-IT" dirty="0"/>
          </a:p>
        </p:txBody>
      </p:sp>
      <p:sp>
        <p:nvSpPr>
          <p:cNvPr id="32" name="Freccia a sinistra 31"/>
          <p:cNvSpPr/>
          <p:nvPr/>
        </p:nvSpPr>
        <p:spPr>
          <a:xfrm rot="10800000">
            <a:off x="5572132" y="2857496"/>
            <a:ext cx="1500198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5357818" y="32861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Luce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875 -0.01644 0.03767 -0.03264 0.04097 -0.05857 C 0.04427 -0.08449 0.0217 -0.14306 0.01961 -0.15556 " pathEditMode="relative" ptsTypes="aaA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1 -0.15564 C 0.03229 -0.12488 0.04514 -0.09413 0.04166 -0.06915 C 0.03819 -0.04417 0.0184 -0.02475 -0.00122 -0.00509 " pathEditMode="relative" rAng="0" ptsTypes="aaA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0" presetClass="entr" presetSubtype="0" de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animBg="1"/>
      <p:bldP spid="6" grpId="0" animBg="1"/>
      <p:bldP spid="7" grpId="0" animBg="1"/>
      <p:bldP spid="8" grpId="0" animBg="1"/>
      <p:bldP spid="8" grpId="1" animBg="1"/>
      <p:bldP spid="8" grpId="2" animBg="1"/>
      <p:bldP spid="16" grpId="0"/>
      <p:bldP spid="16" grpId="1"/>
      <p:bldP spid="16" grpId="2"/>
      <p:bldP spid="17" grpId="0" animBg="1"/>
      <p:bldP spid="17" grpId="1" animBg="1"/>
      <p:bldP spid="18" grpId="0"/>
      <p:bldP spid="18" grpId="1"/>
      <p:bldP spid="31" grpId="0"/>
      <p:bldP spid="31" grpId="1"/>
      <p:bldP spid="32" grpId="0" animBg="1"/>
      <p:bldP spid="32" grpId="1" animBg="1"/>
      <p:bldP spid="33" grpId="0"/>
      <p:bldP spid="3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OCR A Extended" pitchFamily="50" charset="0"/>
              </a:rPr>
              <a:t>Le sostanze e reazione ai saggi alla fiamma</a:t>
            </a:r>
            <a:endParaRPr lang="it-IT" dirty="0"/>
          </a:p>
        </p:txBody>
      </p:sp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9886116"/>
              </p:ext>
            </p:extLst>
          </p:nvPr>
        </p:nvGraphicFramePr>
        <p:xfrm>
          <a:off x="571472" y="1714488"/>
          <a:ext cx="7715304" cy="4429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615"/>
                <a:gridCol w="1364074"/>
                <a:gridCol w="3175615"/>
              </a:tblGrid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Simbolo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Colore</a:t>
                      </a:r>
                      <a:endParaRPr lang="it-IT" dirty="0"/>
                    </a:p>
                  </a:txBody>
                  <a:tcPr/>
                </a:tc>
              </a:tr>
              <a:tr h="6322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Cloruro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di</a:t>
                      </a:r>
                      <a:r>
                        <a:rPr lang="en-US" sz="1400" baseline="0" dirty="0" smtClean="0">
                          <a:latin typeface="OCR A Extended" pitchFamily="50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OCR A Extended" pitchFamily="50" charset="0"/>
                        </a:rPr>
                        <a:t>Rame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CuCl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CR A Extended" pitchFamily="50" charset="0"/>
                        </a:rPr>
                        <a:t>Verde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azzurro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</a:tr>
              <a:tr h="6322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Nitrat</a:t>
                      </a:r>
                      <a:r>
                        <a:rPr lang="en-US" sz="1400" baseline="0" dirty="0" err="1" smtClean="0">
                          <a:latin typeface="OCR A Extended" pitchFamily="50" charset="0"/>
                        </a:rPr>
                        <a:t>o</a:t>
                      </a:r>
                      <a:r>
                        <a:rPr lang="en-US" sz="1400" baseline="0" dirty="0" smtClean="0">
                          <a:latin typeface="OCR A Extended" pitchFamily="50" charset="0"/>
                        </a:rPr>
                        <a:t> di </a:t>
                      </a:r>
                      <a:r>
                        <a:rPr lang="en-US" sz="1400" baseline="0" dirty="0" err="1" smtClean="0">
                          <a:latin typeface="OCR A Extended" pitchFamily="50" charset="0"/>
                        </a:rPr>
                        <a:t>Rame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CR A Extended" pitchFamily="50" charset="0"/>
                        </a:rPr>
                        <a:t>Cu(NO</a:t>
                      </a:r>
                      <a:r>
                        <a:rPr lang="en-US" sz="1400" baseline="-25000" dirty="0" smtClean="0">
                          <a:latin typeface="OCR A Extended" pitchFamily="50" charset="0"/>
                        </a:rPr>
                        <a:t>3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)</a:t>
                      </a:r>
                      <a:r>
                        <a:rPr lang="en-US" sz="1400" baseline="-25000" dirty="0" smtClean="0">
                          <a:latin typeface="OCR A Extended" pitchFamily="50" charset="0"/>
                        </a:rPr>
                        <a:t>2</a:t>
                      </a:r>
                      <a:endParaRPr lang="it-IT" sz="1400" baseline="-250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CR A Extended" pitchFamily="50" charset="0"/>
                        </a:rPr>
                        <a:t>Verde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azzurro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</a:tr>
              <a:tr h="6322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Cloruro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di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Litio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LiCl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Rosso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carminio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</a:tr>
              <a:tr h="6322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Carbonato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di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Litio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CR A Extended" pitchFamily="50" charset="0"/>
                        </a:rPr>
                        <a:t>Li</a:t>
                      </a:r>
                      <a:r>
                        <a:rPr lang="en-US" sz="1400" baseline="-25000" dirty="0" smtClean="0">
                          <a:latin typeface="OCR A Extended" pitchFamily="50" charset="0"/>
                        </a:rPr>
                        <a:t>2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CO</a:t>
                      </a:r>
                      <a:r>
                        <a:rPr lang="en-US" sz="1400" baseline="-25000" dirty="0" smtClean="0">
                          <a:latin typeface="OCR A Extended" pitchFamily="50" charset="0"/>
                        </a:rPr>
                        <a:t>3</a:t>
                      </a:r>
                      <a:endParaRPr lang="it-IT" sz="1400" baseline="-250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Rosso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carminio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</a:tr>
              <a:tr h="6322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Nitrato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di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Potassio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OCR A Extended" pitchFamily="50" charset="0"/>
                        </a:rPr>
                        <a:t>KNO</a:t>
                      </a:r>
                      <a:r>
                        <a:rPr lang="en-US" sz="1400" baseline="-25000" dirty="0" smtClean="0">
                          <a:latin typeface="OCR A Extended" pitchFamily="50" charset="0"/>
                        </a:rPr>
                        <a:t>3</a:t>
                      </a:r>
                      <a:endParaRPr lang="it-IT" sz="1400" baseline="-250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Violetto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tenue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</a:tr>
              <a:tr h="6322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Cloruro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di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Sodio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NaCl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OCR A Extended" pitchFamily="50" charset="0"/>
                        </a:rPr>
                        <a:t>Giallo</a:t>
                      </a:r>
                      <a:r>
                        <a:rPr lang="en-US" sz="1400" dirty="0" smtClean="0">
                          <a:latin typeface="OCR A Extended" pitchFamily="50" charset="0"/>
                        </a:rPr>
                        <a:t> </a:t>
                      </a:r>
                      <a:r>
                        <a:rPr lang="en-US" sz="1400" dirty="0" err="1" smtClean="0">
                          <a:latin typeface="OCR A Extended" pitchFamily="50" charset="0"/>
                        </a:rPr>
                        <a:t>arancio</a:t>
                      </a:r>
                      <a:endParaRPr lang="it-IT" sz="1400" dirty="0">
                        <a:latin typeface="OCR A Extended" pitchFamily="50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3"/>
          <p:cNvSpPr/>
          <p:nvPr/>
        </p:nvSpPr>
        <p:spPr>
          <a:xfrm>
            <a:off x="7715272" y="2500306"/>
            <a:ext cx="277091" cy="277091"/>
          </a:xfrm>
          <a:prstGeom prst="ellipse">
            <a:avLst/>
          </a:prstGeom>
          <a:solidFill>
            <a:srgbClr val="8DEEB7"/>
          </a:solidFill>
          <a:ln>
            <a:solidFill>
              <a:srgbClr val="8DEE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 4"/>
          <p:cNvSpPr/>
          <p:nvPr/>
        </p:nvSpPr>
        <p:spPr>
          <a:xfrm>
            <a:off x="7715271" y="3139967"/>
            <a:ext cx="277091" cy="277091"/>
          </a:xfrm>
          <a:prstGeom prst="ellipse">
            <a:avLst/>
          </a:prstGeom>
          <a:solidFill>
            <a:srgbClr val="8DEEB7"/>
          </a:solidFill>
          <a:ln>
            <a:solidFill>
              <a:srgbClr val="8DEE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 5"/>
          <p:cNvSpPr/>
          <p:nvPr/>
        </p:nvSpPr>
        <p:spPr>
          <a:xfrm>
            <a:off x="7715272" y="3714752"/>
            <a:ext cx="277091" cy="277091"/>
          </a:xfrm>
          <a:prstGeom prst="ellipse">
            <a:avLst/>
          </a:prstGeom>
          <a:solidFill>
            <a:srgbClr val="CE6381"/>
          </a:solidFill>
          <a:ln>
            <a:solidFill>
              <a:srgbClr val="CE63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 6"/>
          <p:cNvSpPr/>
          <p:nvPr/>
        </p:nvSpPr>
        <p:spPr>
          <a:xfrm>
            <a:off x="7715272" y="4286256"/>
            <a:ext cx="277091" cy="277091"/>
          </a:xfrm>
          <a:prstGeom prst="ellipse">
            <a:avLst/>
          </a:prstGeom>
          <a:solidFill>
            <a:srgbClr val="CE6381"/>
          </a:solidFill>
          <a:ln>
            <a:solidFill>
              <a:srgbClr val="CE63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 7"/>
          <p:cNvSpPr/>
          <p:nvPr/>
        </p:nvSpPr>
        <p:spPr>
          <a:xfrm>
            <a:off x="7715272" y="4929198"/>
            <a:ext cx="277091" cy="277091"/>
          </a:xfrm>
          <a:prstGeom prst="ellipse">
            <a:avLst/>
          </a:prstGeom>
          <a:solidFill>
            <a:srgbClr val="CCA99F"/>
          </a:solidFill>
          <a:ln>
            <a:solidFill>
              <a:srgbClr val="CCA9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 8"/>
          <p:cNvSpPr/>
          <p:nvPr/>
        </p:nvSpPr>
        <p:spPr>
          <a:xfrm>
            <a:off x="7715272" y="5572140"/>
            <a:ext cx="277091" cy="277091"/>
          </a:xfrm>
          <a:prstGeom prst="ellipse">
            <a:avLst/>
          </a:prstGeom>
          <a:solidFill>
            <a:srgbClr val="E2EC52"/>
          </a:solidFill>
          <a:ln>
            <a:solidFill>
              <a:srgbClr val="E2EC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52884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hlinkClick r:id="rId2"/>
              </a:rPr>
              <a:t>https://www.youtube.com/watch?v=QR5WBKsxwt4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OCR A Extended" pitchFamily="50" charset="0"/>
              </a:rPr>
              <a:t>Il video sul saggi alla fiamma</a:t>
            </a:r>
            <a:endParaRPr lang="it-IT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00033" y="428603"/>
          <a:ext cx="8358246" cy="6228882"/>
        </p:xfrm>
        <a:graphic>
          <a:graphicData uri="http://schemas.openxmlformats.org/drawingml/2006/table">
            <a:tbl>
              <a:tblPr/>
              <a:tblGrid>
                <a:gridCol w="3996928"/>
                <a:gridCol w="153526"/>
                <a:gridCol w="4207792"/>
              </a:tblGrid>
              <a:tr h="3529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Calibri"/>
                          <a:cs typeface="Times New Roman"/>
                        </a:rPr>
                        <a:t>Relazione di Laboratorio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64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Times New Roman"/>
                          <a:ea typeface="Calibri"/>
                          <a:cs typeface="Times New Roman"/>
                        </a:rPr>
                        <a:t>Classe: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 1-B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Times New Roman"/>
                          <a:ea typeface="Calibri"/>
                          <a:cs typeface="Times New Roman"/>
                        </a:rPr>
                        <a:t>Nome e Cognome:</a:t>
                      </a: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 Yriarte, John Victor 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Times New Roman"/>
                          <a:ea typeface="Calibri"/>
                          <a:cs typeface="Times New Roman"/>
                        </a:rPr>
                        <a:t>Data: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 31/03/2015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Times New Roman"/>
                          <a:ea typeface="Calibri"/>
                          <a:cs typeface="Times New Roman"/>
                        </a:rPr>
                        <a:t>Esperienza:</a:t>
                      </a: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 Saggi alla Fiamma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Times New Roman"/>
                          <a:ea typeface="Calibri"/>
                          <a:cs typeface="Times New Roman"/>
                        </a:rPr>
                        <a:t>Obiettivi dell’esperienza: 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Identificare vari elementi della tavola periodica in base al colore che emettono quando sono riscaldati alla fiamma di un becco </a:t>
                      </a: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Bunsen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5896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Times New Roman"/>
                          <a:ea typeface="Calibri"/>
                          <a:cs typeface="Times New Roman"/>
                        </a:rPr>
                        <a:t>Materiale occorrente: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Becco </a:t>
                      </a: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Bunsen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Filo di platino o di nichel-cromo fissato su apposito supporto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Vetrini da orologio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Acido cloridrico concentrato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Sali contenenti: Calcio, Sodio, Rame, Bario, Potassio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6493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Times New Roman"/>
                          <a:ea typeface="Calibri"/>
                          <a:cs typeface="Times New Roman"/>
                        </a:rPr>
                        <a:t>Descrizione dell’esperienza: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Prima di effettuare qualsiasi saggio pulire il filo di platino o nichel-cromo immergendolo nell’acido cloridrico contenuto all’interno della provetta e portandolo successivamente alla fiamma del </a:t>
                      </a: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Bunsen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Tale operazione va ripetuta sino a quando la fiamma non dà più alcuna colorazione.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Accendere il </a:t>
                      </a: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Bunsen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 e tramite la rotazione dell’apposito anello, posto alla base, rendere la fiamma di colore azzurro.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Immergere il filo pulito nell’acido cloridrico e prelevare una piccolissima quantità di sostanza da </a:t>
                      </a: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analizare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 tramite la punta del filo di platino.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Annotare i colori osservati: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6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Elemento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Colorazione assunta dalla fiamma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Potassio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Violetto, poco persistente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Rame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Verde intenso, ma non persistente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Calcio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Rosso-giallastro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, a sprazzi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Sodio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Giallo-arancio, molto persistente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Times New Roman"/>
                          <a:ea typeface="Calibri"/>
                          <a:cs typeface="Times New Roman"/>
                        </a:rPr>
                        <a:t>Litio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Rosso-carminio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, intenso e persistente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8247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Times New Roman"/>
                          <a:ea typeface="Calibri"/>
                          <a:cs typeface="Times New Roman"/>
                        </a:rPr>
                        <a:t>Considerazione conclusive: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I saggi eseguiti sono una prova sperimentale della eccitazione elettronica che si ottiene quando una sostanza viene portata alla fiamma di un becco </a:t>
                      </a:r>
                      <a:r>
                        <a:rPr lang="it-IT" sz="1100" dirty="0" err="1">
                          <a:latin typeface="Times New Roman"/>
                          <a:ea typeface="Calibri"/>
                          <a:cs typeface="Times New Roman"/>
                        </a:rPr>
                        <a:t>Bunsen</a:t>
                      </a:r>
                      <a:r>
                        <a:rPr lang="it-IT" sz="1100" dirty="0">
                          <a:latin typeface="Times New Roman"/>
                          <a:ea typeface="Calibri"/>
                          <a:cs typeface="Times New Roman"/>
                        </a:rPr>
                        <a:t>. Il colore assunto dalla fiamma è caratteristico per ogni elemento, per tanto in base a questo colore è possibile l’identificazione della sostanza.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284</TotalTime>
  <Words>518</Words>
  <Application>Microsoft Office PowerPoint</Application>
  <PresentationFormat>Presentazione su schermo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Carta</vt:lpstr>
      <vt:lpstr>Saggi alla Fiamma</vt:lpstr>
      <vt:lpstr>Indice</vt:lpstr>
      <vt:lpstr>L’atomo e la sua struttura</vt:lpstr>
      <vt:lpstr>Le caratteristiche della luce</vt:lpstr>
      <vt:lpstr>  L’atomo eccitato e lo stato fondamentale</vt:lpstr>
      <vt:lpstr>Le sostanze e reazione ai saggi alla fiamma</vt:lpstr>
      <vt:lpstr>Il video sul saggi alla fiamma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Saggi alla Fiamma</dc:title>
  <dc:creator>Serale</dc:creator>
  <cp:lastModifiedBy>Serale</cp:lastModifiedBy>
  <cp:revision>28</cp:revision>
  <dcterms:created xsi:type="dcterms:W3CDTF">2015-03-24T15:33:31Z</dcterms:created>
  <dcterms:modified xsi:type="dcterms:W3CDTF">2015-05-26T13:49:32Z</dcterms:modified>
</cp:coreProperties>
</file>